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
  </p:notesMasterIdLst>
  <p:handoutMasterIdLst>
    <p:handoutMasterId r:id="rId4"/>
  </p:handoutMasterIdLst>
  <p:sldIdLst>
    <p:sldId id="259" r:id="rId2"/>
  </p:sldIdLst>
  <p:sldSz cx="32918400" cy="21945600"/>
  <p:notesSz cx="9296400" cy="7010400"/>
  <p:defaultTextStyle>
    <a:defPPr>
      <a:defRPr lang="en-US"/>
    </a:defPPr>
    <a:lvl1pPr marL="0" algn="l" defTabSz="3134384" rtl="0" eaLnBrk="1" latinLnBrk="0" hangingPunct="1">
      <a:defRPr sz="6142" kern="1200">
        <a:solidFill>
          <a:schemeClr val="tx1"/>
        </a:solidFill>
        <a:latin typeface="+mn-lt"/>
        <a:ea typeface="+mn-ea"/>
        <a:cs typeface="+mn-cs"/>
      </a:defRPr>
    </a:lvl1pPr>
    <a:lvl2pPr marL="1567192" algn="l" defTabSz="3134384" rtl="0" eaLnBrk="1" latinLnBrk="0" hangingPunct="1">
      <a:defRPr sz="6142" kern="1200">
        <a:solidFill>
          <a:schemeClr val="tx1"/>
        </a:solidFill>
        <a:latin typeface="+mn-lt"/>
        <a:ea typeface="+mn-ea"/>
        <a:cs typeface="+mn-cs"/>
      </a:defRPr>
    </a:lvl2pPr>
    <a:lvl3pPr marL="3134384" algn="l" defTabSz="3134384" rtl="0" eaLnBrk="1" latinLnBrk="0" hangingPunct="1">
      <a:defRPr sz="6142" kern="1200">
        <a:solidFill>
          <a:schemeClr val="tx1"/>
        </a:solidFill>
        <a:latin typeface="+mn-lt"/>
        <a:ea typeface="+mn-ea"/>
        <a:cs typeface="+mn-cs"/>
      </a:defRPr>
    </a:lvl3pPr>
    <a:lvl4pPr marL="4701575" algn="l" defTabSz="3134384" rtl="0" eaLnBrk="1" latinLnBrk="0" hangingPunct="1">
      <a:defRPr sz="6142" kern="1200">
        <a:solidFill>
          <a:schemeClr val="tx1"/>
        </a:solidFill>
        <a:latin typeface="+mn-lt"/>
        <a:ea typeface="+mn-ea"/>
        <a:cs typeface="+mn-cs"/>
      </a:defRPr>
    </a:lvl4pPr>
    <a:lvl5pPr marL="6268767" algn="l" defTabSz="3134384" rtl="0" eaLnBrk="1" latinLnBrk="0" hangingPunct="1">
      <a:defRPr sz="6142" kern="1200">
        <a:solidFill>
          <a:schemeClr val="tx1"/>
        </a:solidFill>
        <a:latin typeface="+mn-lt"/>
        <a:ea typeface="+mn-ea"/>
        <a:cs typeface="+mn-cs"/>
      </a:defRPr>
    </a:lvl5pPr>
    <a:lvl6pPr marL="7835959" algn="l" defTabSz="3134384" rtl="0" eaLnBrk="1" latinLnBrk="0" hangingPunct="1">
      <a:defRPr sz="6142" kern="1200">
        <a:solidFill>
          <a:schemeClr val="tx1"/>
        </a:solidFill>
        <a:latin typeface="+mn-lt"/>
        <a:ea typeface="+mn-ea"/>
        <a:cs typeface="+mn-cs"/>
      </a:defRPr>
    </a:lvl6pPr>
    <a:lvl7pPr marL="9403151" algn="l" defTabSz="3134384" rtl="0" eaLnBrk="1" latinLnBrk="0" hangingPunct="1">
      <a:defRPr sz="6142" kern="1200">
        <a:solidFill>
          <a:schemeClr val="tx1"/>
        </a:solidFill>
        <a:latin typeface="+mn-lt"/>
        <a:ea typeface="+mn-ea"/>
        <a:cs typeface="+mn-cs"/>
      </a:defRPr>
    </a:lvl7pPr>
    <a:lvl8pPr marL="10970342" algn="l" defTabSz="3134384" rtl="0" eaLnBrk="1" latinLnBrk="0" hangingPunct="1">
      <a:defRPr sz="6142" kern="1200">
        <a:solidFill>
          <a:schemeClr val="tx1"/>
        </a:solidFill>
        <a:latin typeface="+mn-lt"/>
        <a:ea typeface="+mn-ea"/>
        <a:cs typeface="+mn-cs"/>
      </a:defRPr>
    </a:lvl8pPr>
    <a:lvl9pPr marL="12537534" algn="l" defTabSz="3134384" rtl="0" eaLnBrk="1" latinLnBrk="0" hangingPunct="1">
      <a:defRPr sz="61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206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505"/>
    <a:srgbClr val="E46C0A"/>
    <a:srgbClr val="9B7754"/>
    <a:srgbClr val="31859C"/>
    <a:srgbClr val="9E7E38"/>
    <a:srgbClr val="3B3838"/>
    <a:srgbClr val="FF9E00"/>
    <a:srgbClr val="FFE7D6"/>
    <a:srgbClr val="660000"/>
    <a:srgbClr val="AB3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81520" autoAdjust="0"/>
  </p:normalViewPr>
  <p:slideViewPr>
    <p:cSldViewPr snapToGrid="0">
      <p:cViewPr varScale="1">
        <p:scale>
          <a:sx n="16" d="100"/>
          <a:sy n="16" d="100"/>
        </p:scale>
        <p:origin x="1442" y="46"/>
      </p:cViewPr>
      <p:guideLst>
        <p:guide orient="horz" pos="3744"/>
        <p:guide pos="20664"/>
      </p:guideLst>
    </p:cSldViewPr>
  </p:slideViewPr>
  <p:notesTextViewPr>
    <p:cViewPr>
      <p:scale>
        <a:sx n="125" d="100"/>
        <a:sy n="125" d="100"/>
      </p:scale>
      <p:origin x="0" y="0"/>
    </p:cViewPr>
  </p:notesTextViewPr>
  <p:notesViewPr>
    <p:cSldViewPr snapToGrid="0">
      <p:cViewPr varScale="1">
        <p:scale>
          <a:sx n="85" d="100"/>
          <a:sy n="85" d="100"/>
        </p:scale>
        <p:origin x="120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0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63245"/>
      </p:ext>
    </p:extLst>
  </p:cSld>
  <p:clrMap bg1="lt1" tx1="dk1" bg2="lt2" tx2="dk2" accent1="accent1" accent2="accent2" accent3="accent3" accent4="accent4" accent5="accent5" accent6="accent6" hlink="hlink" folHlink="folHlink"/>
  <p:notesStyle>
    <a:lvl1pPr marL="0" algn="l" defTabSz="3134384" rtl="0" eaLnBrk="1" latinLnBrk="0" hangingPunct="1">
      <a:defRPr sz="4141" kern="1200">
        <a:solidFill>
          <a:schemeClr val="tx1"/>
        </a:solidFill>
        <a:latin typeface="+mn-lt"/>
        <a:ea typeface="+mn-ea"/>
        <a:cs typeface="+mn-cs"/>
      </a:defRPr>
    </a:lvl1pPr>
    <a:lvl2pPr marL="1567192" algn="l" defTabSz="3134384" rtl="0" eaLnBrk="1" latinLnBrk="0" hangingPunct="1">
      <a:defRPr sz="4141" kern="1200">
        <a:solidFill>
          <a:schemeClr val="tx1"/>
        </a:solidFill>
        <a:latin typeface="+mn-lt"/>
        <a:ea typeface="+mn-ea"/>
        <a:cs typeface="+mn-cs"/>
      </a:defRPr>
    </a:lvl2pPr>
    <a:lvl3pPr marL="3134384" algn="l" defTabSz="3134384" rtl="0" eaLnBrk="1" latinLnBrk="0" hangingPunct="1">
      <a:defRPr sz="4141" kern="1200">
        <a:solidFill>
          <a:schemeClr val="tx1"/>
        </a:solidFill>
        <a:latin typeface="+mn-lt"/>
        <a:ea typeface="+mn-ea"/>
        <a:cs typeface="+mn-cs"/>
      </a:defRPr>
    </a:lvl3pPr>
    <a:lvl4pPr marL="4701575" algn="l" defTabSz="3134384" rtl="0" eaLnBrk="1" latinLnBrk="0" hangingPunct="1">
      <a:defRPr sz="4141" kern="1200">
        <a:solidFill>
          <a:schemeClr val="tx1"/>
        </a:solidFill>
        <a:latin typeface="+mn-lt"/>
        <a:ea typeface="+mn-ea"/>
        <a:cs typeface="+mn-cs"/>
      </a:defRPr>
    </a:lvl4pPr>
    <a:lvl5pPr marL="6268767" algn="l" defTabSz="3134384" rtl="0" eaLnBrk="1" latinLnBrk="0" hangingPunct="1">
      <a:defRPr sz="4141" kern="1200">
        <a:solidFill>
          <a:schemeClr val="tx1"/>
        </a:solidFill>
        <a:latin typeface="+mn-lt"/>
        <a:ea typeface="+mn-ea"/>
        <a:cs typeface="+mn-cs"/>
      </a:defRPr>
    </a:lvl5pPr>
    <a:lvl6pPr marL="7835959" algn="l" defTabSz="3134384" rtl="0" eaLnBrk="1" latinLnBrk="0" hangingPunct="1">
      <a:defRPr sz="4141" kern="1200">
        <a:solidFill>
          <a:schemeClr val="tx1"/>
        </a:solidFill>
        <a:latin typeface="+mn-lt"/>
        <a:ea typeface="+mn-ea"/>
        <a:cs typeface="+mn-cs"/>
      </a:defRPr>
    </a:lvl6pPr>
    <a:lvl7pPr marL="9403151" algn="l" defTabSz="3134384" rtl="0" eaLnBrk="1" latinLnBrk="0" hangingPunct="1">
      <a:defRPr sz="4141" kern="1200">
        <a:solidFill>
          <a:schemeClr val="tx1"/>
        </a:solidFill>
        <a:latin typeface="+mn-lt"/>
        <a:ea typeface="+mn-ea"/>
        <a:cs typeface="+mn-cs"/>
      </a:defRPr>
    </a:lvl7pPr>
    <a:lvl8pPr marL="10970342" algn="l" defTabSz="3134384" rtl="0" eaLnBrk="1" latinLnBrk="0" hangingPunct="1">
      <a:defRPr sz="4141" kern="1200">
        <a:solidFill>
          <a:schemeClr val="tx1"/>
        </a:solidFill>
        <a:latin typeface="+mn-lt"/>
        <a:ea typeface="+mn-ea"/>
        <a:cs typeface="+mn-cs"/>
      </a:defRPr>
    </a:lvl8pPr>
    <a:lvl9pPr marL="12537534" algn="l" defTabSz="3134384" rtl="0" eaLnBrk="1" latinLnBrk="0" hangingPunct="1">
      <a:defRPr sz="41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122BFF8-F7DF-6522-4156-67485B861035}"/>
              </a:ext>
            </a:extLst>
          </p:cNvPr>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130786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02135" indent="0" algn="ctr">
              <a:buNone/>
              <a:defRPr>
                <a:solidFill>
                  <a:schemeClr val="tx1">
                    <a:tint val="75000"/>
                  </a:schemeClr>
                </a:solidFill>
              </a:defRPr>
            </a:lvl2pPr>
            <a:lvl3pPr marL="2804270" indent="0" algn="ctr">
              <a:buNone/>
              <a:defRPr>
                <a:solidFill>
                  <a:schemeClr val="tx1">
                    <a:tint val="75000"/>
                  </a:schemeClr>
                </a:solidFill>
              </a:defRPr>
            </a:lvl3pPr>
            <a:lvl4pPr marL="4206405" indent="0" algn="ctr">
              <a:buNone/>
              <a:defRPr>
                <a:solidFill>
                  <a:schemeClr val="tx1">
                    <a:tint val="75000"/>
                  </a:schemeClr>
                </a:solidFill>
              </a:defRPr>
            </a:lvl4pPr>
            <a:lvl5pPr marL="5608539" indent="0" algn="ctr">
              <a:buNone/>
              <a:defRPr>
                <a:solidFill>
                  <a:schemeClr val="tx1">
                    <a:tint val="75000"/>
                  </a:schemeClr>
                </a:solidFill>
              </a:defRPr>
            </a:lvl5pPr>
            <a:lvl6pPr marL="7010674" indent="0" algn="ctr">
              <a:buNone/>
              <a:defRPr>
                <a:solidFill>
                  <a:schemeClr val="tx1">
                    <a:tint val="75000"/>
                  </a:schemeClr>
                </a:solidFill>
              </a:defRPr>
            </a:lvl6pPr>
            <a:lvl7pPr marL="8412809" indent="0" algn="ctr">
              <a:buNone/>
              <a:defRPr>
                <a:solidFill>
                  <a:schemeClr val="tx1">
                    <a:tint val="75000"/>
                  </a:schemeClr>
                </a:solidFill>
              </a:defRPr>
            </a:lvl7pPr>
            <a:lvl8pPr marL="9814943" indent="0" algn="ctr">
              <a:buNone/>
              <a:defRPr>
                <a:solidFill>
                  <a:schemeClr val="tx1">
                    <a:tint val="75000"/>
                  </a:schemeClr>
                </a:solidFill>
              </a:defRPr>
            </a:lvl8pPr>
            <a:lvl9pPr marL="112170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9D1A3E-CFCD-4D0F-8686-C9814B36FADE}"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D1A3E-CFCD-4D0F-8686-C9814B36FADE}"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D1A3E-CFCD-4D0F-8686-C9814B36FADE}"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D1A3E-CFCD-4D0F-8686-C9814B36FADE}"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1"/>
            <a:ext cx="27980640" cy="4358640"/>
          </a:xfrm>
        </p:spPr>
        <p:txBody>
          <a:bodyPr anchor="t"/>
          <a:lstStyle>
            <a:lvl1pPr algn="l">
              <a:defRPr sz="12267" b="1" cap="all"/>
            </a:lvl1pPr>
          </a:lstStyle>
          <a:p>
            <a:r>
              <a:rPr lang="en-US"/>
              <a:t>Click to edit Master title style</a:t>
            </a:r>
          </a:p>
        </p:txBody>
      </p:sp>
      <p:sp>
        <p:nvSpPr>
          <p:cNvPr id="3" name="Text Placeholder 2"/>
          <p:cNvSpPr>
            <a:spLocks noGrp="1"/>
          </p:cNvSpPr>
          <p:nvPr>
            <p:ph type="body" idx="1"/>
          </p:nvPr>
        </p:nvSpPr>
        <p:spPr>
          <a:xfrm>
            <a:off x="2600327" y="9301484"/>
            <a:ext cx="27980640" cy="4800599"/>
          </a:xfrm>
        </p:spPr>
        <p:txBody>
          <a:bodyPr anchor="b"/>
          <a:lstStyle>
            <a:lvl1pPr marL="0" indent="0">
              <a:buNone/>
              <a:defRPr sz="6134">
                <a:solidFill>
                  <a:schemeClr val="tx1">
                    <a:tint val="75000"/>
                  </a:schemeClr>
                </a:solidFill>
              </a:defRPr>
            </a:lvl1pPr>
            <a:lvl2pPr marL="1402135" indent="0">
              <a:buNone/>
              <a:defRPr sz="5495">
                <a:solidFill>
                  <a:schemeClr val="tx1">
                    <a:tint val="75000"/>
                  </a:schemeClr>
                </a:solidFill>
              </a:defRPr>
            </a:lvl2pPr>
            <a:lvl3pPr marL="2804270" indent="0">
              <a:buNone/>
              <a:defRPr sz="4919">
                <a:solidFill>
                  <a:schemeClr val="tx1">
                    <a:tint val="75000"/>
                  </a:schemeClr>
                </a:solidFill>
              </a:defRPr>
            </a:lvl3pPr>
            <a:lvl4pPr marL="4206405" indent="0">
              <a:buNone/>
              <a:defRPr sz="4281">
                <a:solidFill>
                  <a:schemeClr val="tx1">
                    <a:tint val="75000"/>
                  </a:schemeClr>
                </a:solidFill>
              </a:defRPr>
            </a:lvl4pPr>
            <a:lvl5pPr marL="5608539" indent="0">
              <a:buNone/>
              <a:defRPr sz="4281">
                <a:solidFill>
                  <a:schemeClr val="tx1">
                    <a:tint val="75000"/>
                  </a:schemeClr>
                </a:solidFill>
              </a:defRPr>
            </a:lvl5pPr>
            <a:lvl6pPr marL="7010674" indent="0">
              <a:buNone/>
              <a:defRPr sz="4281">
                <a:solidFill>
                  <a:schemeClr val="tx1">
                    <a:tint val="75000"/>
                  </a:schemeClr>
                </a:solidFill>
              </a:defRPr>
            </a:lvl6pPr>
            <a:lvl7pPr marL="8412809" indent="0">
              <a:buNone/>
              <a:defRPr sz="4281">
                <a:solidFill>
                  <a:schemeClr val="tx1">
                    <a:tint val="75000"/>
                  </a:schemeClr>
                </a:solidFill>
              </a:defRPr>
            </a:lvl7pPr>
            <a:lvl8pPr marL="9814943" indent="0">
              <a:buNone/>
              <a:defRPr sz="4281">
                <a:solidFill>
                  <a:schemeClr val="tx1">
                    <a:tint val="75000"/>
                  </a:schemeClr>
                </a:solidFill>
              </a:defRPr>
            </a:lvl8pPr>
            <a:lvl9pPr marL="11217079" indent="0">
              <a:buNone/>
              <a:defRPr sz="4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D1A3E-CFCD-4D0F-8686-C9814B36FADE}"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3"/>
            <a:ext cx="14538960" cy="14483081"/>
          </a:xfrm>
        </p:spPr>
        <p:txBody>
          <a:bodyPr/>
          <a:lstStyle>
            <a:lvl1pPr>
              <a:defRPr sz="8561"/>
            </a:lvl1pPr>
            <a:lvl2pPr>
              <a:defRPr sz="7347"/>
            </a:lvl2pPr>
            <a:lvl3pPr>
              <a:defRPr sz="6134"/>
            </a:lvl3pPr>
            <a:lvl4pPr>
              <a:defRPr sz="5495"/>
            </a:lvl4pPr>
            <a:lvl5pPr>
              <a:defRPr sz="5495"/>
            </a:lvl5pPr>
            <a:lvl6pPr>
              <a:defRPr sz="5495"/>
            </a:lvl6pPr>
            <a:lvl7pPr>
              <a:defRPr sz="5495"/>
            </a:lvl7pPr>
            <a:lvl8pPr>
              <a:defRPr sz="5495"/>
            </a:lvl8pPr>
            <a:lvl9pPr>
              <a:defRPr sz="54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3"/>
            <a:ext cx="14538960" cy="14483081"/>
          </a:xfrm>
        </p:spPr>
        <p:txBody>
          <a:bodyPr/>
          <a:lstStyle>
            <a:lvl1pPr>
              <a:defRPr sz="8561"/>
            </a:lvl1pPr>
            <a:lvl2pPr>
              <a:defRPr sz="7347"/>
            </a:lvl2pPr>
            <a:lvl3pPr>
              <a:defRPr sz="6134"/>
            </a:lvl3pPr>
            <a:lvl4pPr>
              <a:defRPr sz="5495"/>
            </a:lvl4pPr>
            <a:lvl5pPr>
              <a:defRPr sz="5495"/>
            </a:lvl5pPr>
            <a:lvl6pPr>
              <a:defRPr sz="5495"/>
            </a:lvl6pPr>
            <a:lvl7pPr>
              <a:defRPr sz="5495"/>
            </a:lvl7pPr>
            <a:lvl8pPr>
              <a:defRPr sz="5495"/>
            </a:lvl8pPr>
            <a:lvl9pPr>
              <a:defRPr sz="54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D1A3E-CFCD-4D0F-8686-C9814B36FADE}"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2"/>
            <a:ext cx="14544677" cy="2047239"/>
          </a:xfrm>
        </p:spPr>
        <p:txBody>
          <a:bodyPr anchor="b"/>
          <a:lstStyle>
            <a:lvl1pPr marL="0" indent="0">
              <a:buNone/>
              <a:defRPr sz="7347" b="1"/>
            </a:lvl1pPr>
            <a:lvl2pPr marL="1402135" indent="0">
              <a:buNone/>
              <a:defRPr sz="6134" b="1"/>
            </a:lvl2pPr>
            <a:lvl3pPr marL="2804270" indent="0">
              <a:buNone/>
              <a:defRPr sz="5495" b="1"/>
            </a:lvl3pPr>
            <a:lvl4pPr marL="4206405" indent="0">
              <a:buNone/>
              <a:defRPr sz="4919" b="1"/>
            </a:lvl4pPr>
            <a:lvl5pPr marL="5608539" indent="0">
              <a:buNone/>
              <a:defRPr sz="4919" b="1"/>
            </a:lvl5pPr>
            <a:lvl6pPr marL="7010674" indent="0">
              <a:buNone/>
              <a:defRPr sz="4919" b="1"/>
            </a:lvl6pPr>
            <a:lvl7pPr marL="8412809" indent="0">
              <a:buNone/>
              <a:defRPr sz="4919" b="1"/>
            </a:lvl7pPr>
            <a:lvl8pPr marL="9814943" indent="0">
              <a:buNone/>
              <a:defRPr sz="4919" b="1"/>
            </a:lvl8pPr>
            <a:lvl9pPr marL="11217079" indent="0">
              <a:buNone/>
              <a:defRPr sz="4919" b="1"/>
            </a:lvl9pPr>
          </a:lstStyle>
          <a:p>
            <a:pPr lvl="0"/>
            <a:r>
              <a:rPr lang="en-US"/>
              <a:t>Click to edit Master text styles</a:t>
            </a:r>
          </a:p>
        </p:txBody>
      </p:sp>
      <p:sp>
        <p:nvSpPr>
          <p:cNvPr id="4" name="Content Placeholder 3"/>
          <p:cNvSpPr>
            <a:spLocks noGrp="1"/>
          </p:cNvSpPr>
          <p:nvPr>
            <p:ph sz="half" idx="2"/>
          </p:nvPr>
        </p:nvSpPr>
        <p:spPr>
          <a:xfrm>
            <a:off x="1645920" y="6959601"/>
            <a:ext cx="14544677" cy="12644121"/>
          </a:xfrm>
        </p:spPr>
        <p:txBody>
          <a:bodyPr/>
          <a:lstStyle>
            <a:lvl1pPr>
              <a:defRPr sz="7347"/>
            </a:lvl1pPr>
            <a:lvl2pPr>
              <a:defRPr sz="6134"/>
            </a:lvl2pPr>
            <a:lvl3pPr>
              <a:defRPr sz="5495"/>
            </a:lvl3pPr>
            <a:lvl4pPr>
              <a:defRPr sz="4919"/>
            </a:lvl4pPr>
            <a:lvl5pPr>
              <a:defRPr sz="4919"/>
            </a:lvl5pPr>
            <a:lvl6pPr>
              <a:defRPr sz="4919"/>
            </a:lvl6pPr>
            <a:lvl7pPr>
              <a:defRPr sz="4919"/>
            </a:lvl7pPr>
            <a:lvl8pPr>
              <a:defRPr sz="4919"/>
            </a:lvl8pPr>
            <a:lvl9pPr>
              <a:defRPr sz="49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2"/>
            <a:ext cx="14550390" cy="2047239"/>
          </a:xfrm>
        </p:spPr>
        <p:txBody>
          <a:bodyPr anchor="b"/>
          <a:lstStyle>
            <a:lvl1pPr marL="0" indent="0">
              <a:buNone/>
              <a:defRPr sz="7347" b="1"/>
            </a:lvl1pPr>
            <a:lvl2pPr marL="1402135" indent="0">
              <a:buNone/>
              <a:defRPr sz="6134" b="1"/>
            </a:lvl2pPr>
            <a:lvl3pPr marL="2804270" indent="0">
              <a:buNone/>
              <a:defRPr sz="5495" b="1"/>
            </a:lvl3pPr>
            <a:lvl4pPr marL="4206405" indent="0">
              <a:buNone/>
              <a:defRPr sz="4919" b="1"/>
            </a:lvl4pPr>
            <a:lvl5pPr marL="5608539" indent="0">
              <a:buNone/>
              <a:defRPr sz="4919" b="1"/>
            </a:lvl5pPr>
            <a:lvl6pPr marL="7010674" indent="0">
              <a:buNone/>
              <a:defRPr sz="4919" b="1"/>
            </a:lvl6pPr>
            <a:lvl7pPr marL="8412809" indent="0">
              <a:buNone/>
              <a:defRPr sz="4919" b="1"/>
            </a:lvl7pPr>
            <a:lvl8pPr marL="9814943" indent="0">
              <a:buNone/>
              <a:defRPr sz="4919" b="1"/>
            </a:lvl8pPr>
            <a:lvl9pPr marL="11217079" indent="0">
              <a:buNone/>
              <a:defRPr sz="4919" b="1"/>
            </a:lvl9pPr>
          </a:lstStyle>
          <a:p>
            <a:pPr lvl="0"/>
            <a:r>
              <a:rPr lang="en-US"/>
              <a:t>Click to edit Master text styles</a:t>
            </a:r>
          </a:p>
        </p:txBody>
      </p:sp>
      <p:sp>
        <p:nvSpPr>
          <p:cNvPr id="6" name="Content Placeholder 5"/>
          <p:cNvSpPr>
            <a:spLocks noGrp="1"/>
          </p:cNvSpPr>
          <p:nvPr>
            <p:ph sz="quarter" idx="4"/>
          </p:nvPr>
        </p:nvSpPr>
        <p:spPr>
          <a:xfrm>
            <a:off x="16722092" y="6959601"/>
            <a:ext cx="14550390" cy="12644121"/>
          </a:xfrm>
        </p:spPr>
        <p:txBody>
          <a:bodyPr/>
          <a:lstStyle>
            <a:lvl1pPr>
              <a:defRPr sz="7347"/>
            </a:lvl1pPr>
            <a:lvl2pPr>
              <a:defRPr sz="6134"/>
            </a:lvl2pPr>
            <a:lvl3pPr>
              <a:defRPr sz="5495"/>
            </a:lvl3pPr>
            <a:lvl4pPr>
              <a:defRPr sz="4919"/>
            </a:lvl4pPr>
            <a:lvl5pPr>
              <a:defRPr sz="4919"/>
            </a:lvl5pPr>
            <a:lvl6pPr>
              <a:defRPr sz="4919"/>
            </a:lvl6pPr>
            <a:lvl7pPr>
              <a:defRPr sz="4919"/>
            </a:lvl7pPr>
            <a:lvl8pPr>
              <a:defRPr sz="4919"/>
            </a:lvl8pPr>
            <a:lvl9pPr>
              <a:defRPr sz="49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D1A3E-CFCD-4D0F-8686-C9814B36FADE}"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D1A3E-CFCD-4D0F-8686-C9814B36FADE}"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D1A3E-CFCD-4D0F-8686-C9814B36FADE}"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73760"/>
            <a:ext cx="10829927" cy="3718560"/>
          </a:xfrm>
        </p:spPr>
        <p:txBody>
          <a:bodyPr anchor="b"/>
          <a:lstStyle>
            <a:lvl1pPr algn="l">
              <a:defRPr sz="6134" b="1"/>
            </a:lvl1pPr>
          </a:lstStyle>
          <a:p>
            <a:r>
              <a:rPr lang="en-US"/>
              <a:t>Click to edit Master title style</a:t>
            </a:r>
          </a:p>
        </p:txBody>
      </p:sp>
      <p:sp>
        <p:nvSpPr>
          <p:cNvPr id="3" name="Content Placeholder 2"/>
          <p:cNvSpPr>
            <a:spLocks noGrp="1"/>
          </p:cNvSpPr>
          <p:nvPr>
            <p:ph idx="1"/>
          </p:nvPr>
        </p:nvSpPr>
        <p:spPr>
          <a:xfrm>
            <a:off x="12870180" y="873763"/>
            <a:ext cx="18402300" cy="18729961"/>
          </a:xfrm>
        </p:spPr>
        <p:txBody>
          <a:bodyPr/>
          <a:lstStyle>
            <a:lvl1pPr>
              <a:defRPr sz="9840"/>
            </a:lvl1pPr>
            <a:lvl2pPr>
              <a:defRPr sz="8561"/>
            </a:lvl2pPr>
            <a:lvl3pPr>
              <a:defRPr sz="7347"/>
            </a:lvl3pPr>
            <a:lvl4pPr>
              <a:defRPr sz="6134"/>
            </a:lvl4pPr>
            <a:lvl5pPr>
              <a:defRPr sz="6134"/>
            </a:lvl5pPr>
            <a:lvl6pPr>
              <a:defRPr sz="6134"/>
            </a:lvl6pPr>
            <a:lvl7pPr>
              <a:defRPr sz="6134"/>
            </a:lvl7pPr>
            <a:lvl8pPr>
              <a:defRPr sz="6134"/>
            </a:lvl8pPr>
            <a:lvl9pPr>
              <a:defRPr sz="6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3" y="4592323"/>
            <a:ext cx="10829927" cy="15011401"/>
          </a:xfrm>
        </p:spPr>
        <p:txBody>
          <a:bodyPr/>
          <a:lstStyle>
            <a:lvl1pPr marL="0" indent="0">
              <a:buNone/>
              <a:defRPr sz="4281"/>
            </a:lvl1pPr>
            <a:lvl2pPr marL="1402135" indent="0">
              <a:buNone/>
              <a:defRPr sz="3706"/>
            </a:lvl2pPr>
            <a:lvl3pPr marL="2804270" indent="0">
              <a:buNone/>
              <a:defRPr sz="3067"/>
            </a:lvl3pPr>
            <a:lvl4pPr marL="4206405" indent="0">
              <a:buNone/>
              <a:defRPr sz="2748"/>
            </a:lvl4pPr>
            <a:lvl5pPr marL="5608539" indent="0">
              <a:buNone/>
              <a:defRPr sz="2748"/>
            </a:lvl5pPr>
            <a:lvl6pPr marL="7010674" indent="0">
              <a:buNone/>
              <a:defRPr sz="2748"/>
            </a:lvl6pPr>
            <a:lvl7pPr marL="8412809" indent="0">
              <a:buNone/>
              <a:defRPr sz="2748"/>
            </a:lvl7pPr>
            <a:lvl8pPr marL="9814943" indent="0">
              <a:buNone/>
              <a:defRPr sz="2748"/>
            </a:lvl8pPr>
            <a:lvl9pPr marL="11217079" indent="0">
              <a:buNone/>
              <a:defRPr sz="2748"/>
            </a:lvl9pPr>
          </a:lstStyle>
          <a:p>
            <a:pPr lvl="0"/>
            <a:r>
              <a:rPr lang="en-US"/>
              <a:t>Click to edit Master text styles</a:t>
            </a:r>
          </a:p>
        </p:txBody>
      </p:sp>
      <p:sp>
        <p:nvSpPr>
          <p:cNvPr id="5" name="Date Placeholder 4"/>
          <p:cNvSpPr>
            <a:spLocks noGrp="1"/>
          </p:cNvSpPr>
          <p:nvPr>
            <p:ph type="dt" sz="half" idx="10"/>
          </p:nvPr>
        </p:nvSpPr>
        <p:spPr/>
        <p:txBody>
          <a:bodyPr/>
          <a:lstStyle/>
          <a:p>
            <a:fld id="{C49D1A3E-CFCD-4D0F-8686-C9814B36FADE}"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40" cy="1813561"/>
          </a:xfrm>
        </p:spPr>
        <p:txBody>
          <a:bodyPr anchor="b"/>
          <a:lstStyle>
            <a:lvl1pPr algn="l">
              <a:defRPr sz="6134"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9840"/>
            </a:lvl1pPr>
            <a:lvl2pPr marL="1402135" indent="0">
              <a:buNone/>
              <a:defRPr sz="8561"/>
            </a:lvl2pPr>
            <a:lvl3pPr marL="2804270" indent="0">
              <a:buNone/>
              <a:defRPr sz="7347"/>
            </a:lvl3pPr>
            <a:lvl4pPr marL="4206405" indent="0">
              <a:buNone/>
              <a:defRPr sz="6134"/>
            </a:lvl4pPr>
            <a:lvl5pPr marL="5608539" indent="0">
              <a:buNone/>
              <a:defRPr sz="6134"/>
            </a:lvl5pPr>
            <a:lvl6pPr marL="7010674" indent="0">
              <a:buNone/>
              <a:defRPr sz="6134"/>
            </a:lvl6pPr>
            <a:lvl7pPr marL="8412809" indent="0">
              <a:buNone/>
              <a:defRPr sz="6134"/>
            </a:lvl7pPr>
            <a:lvl8pPr marL="9814943" indent="0">
              <a:buNone/>
              <a:defRPr sz="6134"/>
            </a:lvl8pPr>
            <a:lvl9pPr marL="11217079" indent="0">
              <a:buNone/>
              <a:defRPr sz="6134"/>
            </a:lvl9pPr>
          </a:lstStyle>
          <a:p>
            <a:r>
              <a:rPr lang="en-US"/>
              <a:t>Click icon to add picture</a:t>
            </a:r>
          </a:p>
        </p:txBody>
      </p:sp>
      <p:sp>
        <p:nvSpPr>
          <p:cNvPr id="4" name="Text Placeholder 3"/>
          <p:cNvSpPr>
            <a:spLocks noGrp="1"/>
          </p:cNvSpPr>
          <p:nvPr>
            <p:ph type="body" sz="half" idx="2"/>
          </p:nvPr>
        </p:nvSpPr>
        <p:spPr>
          <a:xfrm>
            <a:off x="6452237" y="17175482"/>
            <a:ext cx="19751040" cy="2575559"/>
          </a:xfrm>
        </p:spPr>
        <p:txBody>
          <a:bodyPr/>
          <a:lstStyle>
            <a:lvl1pPr marL="0" indent="0">
              <a:buNone/>
              <a:defRPr sz="4281"/>
            </a:lvl1pPr>
            <a:lvl2pPr marL="1402135" indent="0">
              <a:buNone/>
              <a:defRPr sz="3706"/>
            </a:lvl2pPr>
            <a:lvl3pPr marL="2804270" indent="0">
              <a:buNone/>
              <a:defRPr sz="3067"/>
            </a:lvl3pPr>
            <a:lvl4pPr marL="4206405" indent="0">
              <a:buNone/>
              <a:defRPr sz="2748"/>
            </a:lvl4pPr>
            <a:lvl5pPr marL="5608539" indent="0">
              <a:buNone/>
              <a:defRPr sz="2748"/>
            </a:lvl5pPr>
            <a:lvl6pPr marL="7010674" indent="0">
              <a:buNone/>
              <a:defRPr sz="2748"/>
            </a:lvl6pPr>
            <a:lvl7pPr marL="8412809" indent="0">
              <a:buNone/>
              <a:defRPr sz="2748"/>
            </a:lvl7pPr>
            <a:lvl8pPr marL="9814943" indent="0">
              <a:buNone/>
              <a:defRPr sz="2748"/>
            </a:lvl8pPr>
            <a:lvl9pPr marL="11217079" indent="0">
              <a:buNone/>
              <a:defRPr sz="2748"/>
            </a:lvl9pPr>
          </a:lstStyle>
          <a:p>
            <a:pPr lvl="0"/>
            <a:r>
              <a:rPr lang="en-US"/>
              <a:t>Click to edit Master text styles</a:t>
            </a:r>
          </a:p>
        </p:txBody>
      </p:sp>
      <p:sp>
        <p:nvSpPr>
          <p:cNvPr id="5" name="Date Placeholder 4"/>
          <p:cNvSpPr>
            <a:spLocks noGrp="1"/>
          </p:cNvSpPr>
          <p:nvPr>
            <p:ph type="dt" sz="half" idx="10"/>
          </p:nvPr>
        </p:nvSpPr>
        <p:spPr/>
        <p:txBody>
          <a:bodyPr/>
          <a:lstStyle/>
          <a:p>
            <a:fld id="{C49D1A3E-CFCD-4D0F-8686-C9814B36FADE}"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0703C-A307-492D-9321-839300797C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45920" y="5120643"/>
            <a:ext cx="29626560" cy="14483081"/>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1"/>
            <a:ext cx="7680960" cy="1168400"/>
          </a:xfrm>
          <a:prstGeom prst="rect">
            <a:avLst/>
          </a:prstGeom>
        </p:spPr>
        <p:txBody>
          <a:bodyPr vert="horz" lIns="438912" tIns="219456" rIns="438912" bIns="219456" rtlCol="0" anchor="ctr"/>
          <a:lstStyle>
            <a:lvl1pPr algn="l">
              <a:defRPr sz="3706">
                <a:solidFill>
                  <a:schemeClr val="tx1">
                    <a:tint val="75000"/>
                  </a:schemeClr>
                </a:solidFill>
              </a:defRPr>
            </a:lvl1pPr>
          </a:lstStyle>
          <a:p>
            <a:fld id="{C49D1A3E-CFCD-4D0F-8686-C9814B36FADE}" type="datetimeFigureOut">
              <a:rPr lang="en-US" smtClean="0"/>
              <a:pPr/>
              <a:t>9/9/2024</a:t>
            </a:fld>
            <a:endParaRPr lang="en-US"/>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438912" tIns="219456" rIns="438912" bIns="219456" rtlCol="0" anchor="ctr"/>
          <a:lstStyle>
            <a:lvl1pPr algn="ctr">
              <a:defRPr sz="37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438912" tIns="219456" rIns="438912" bIns="219456" rtlCol="0" anchor="ctr"/>
          <a:lstStyle>
            <a:lvl1pPr algn="r">
              <a:defRPr sz="3706">
                <a:solidFill>
                  <a:schemeClr val="tx1">
                    <a:tint val="75000"/>
                  </a:schemeClr>
                </a:solidFill>
              </a:defRPr>
            </a:lvl1pPr>
          </a:lstStyle>
          <a:p>
            <a:fld id="{CE10703C-A307-492D-9321-839300797C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804270" rtl="0" eaLnBrk="1" latinLnBrk="0" hangingPunct="1">
        <a:spcBef>
          <a:spcPct val="0"/>
        </a:spcBef>
        <a:buNone/>
        <a:defRPr sz="13481" kern="1200">
          <a:solidFill>
            <a:schemeClr val="tx1"/>
          </a:solidFill>
          <a:latin typeface="+mj-lt"/>
          <a:ea typeface="+mj-ea"/>
          <a:cs typeface="+mj-cs"/>
        </a:defRPr>
      </a:lvl1pPr>
    </p:titleStyle>
    <p:bodyStyle>
      <a:lvl1pPr marL="1051601" indent="-1051601" algn="l" defTabSz="2804270" rtl="0" eaLnBrk="1" latinLnBrk="0" hangingPunct="1">
        <a:spcBef>
          <a:spcPct val="20000"/>
        </a:spcBef>
        <a:buFont typeface="Arial" pitchFamily="34" charset="0"/>
        <a:buChar char="•"/>
        <a:defRPr sz="9840" kern="1200">
          <a:solidFill>
            <a:schemeClr val="tx1"/>
          </a:solidFill>
          <a:latin typeface="+mn-lt"/>
          <a:ea typeface="+mn-ea"/>
          <a:cs typeface="+mn-cs"/>
        </a:defRPr>
      </a:lvl1pPr>
      <a:lvl2pPr marL="2278469" indent="-876334" algn="l" defTabSz="2804270" rtl="0" eaLnBrk="1" latinLnBrk="0" hangingPunct="1">
        <a:spcBef>
          <a:spcPct val="20000"/>
        </a:spcBef>
        <a:buFont typeface="Arial" pitchFamily="34" charset="0"/>
        <a:buChar char="–"/>
        <a:defRPr sz="8561" kern="1200">
          <a:solidFill>
            <a:schemeClr val="tx1"/>
          </a:solidFill>
          <a:latin typeface="+mn-lt"/>
          <a:ea typeface="+mn-ea"/>
          <a:cs typeface="+mn-cs"/>
        </a:defRPr>
      </a:lvl2pPr>
      <a:lvl3pPr marL="3505337" indent="-701067" algn="l" defTabSz="2804270" rtl="0" eaLnBrk="1" latinLnBrk="0" hangingPunct="1">
        <a:spcBef>
          <a:spcPct val="20000"/>
        </a:spcBef>
        <a:buFont typeface="Arial" pitchFamily="34" charset="0"/>
        <a:buChar char="•"/>
        <a:defRPr sz="7347" kern="1200">
          <a:solidFill>
            <a:schemeClr val="tx1"/>
          </a:solidFill>
          <a:latin typeface="+mn-lt"/>
          <a:ea typeface="+mn-ea"/>
          <a:cs typeface="+mn-cs"/>
        </a:defRPr>
      </a:lvl3pPr>
      <a:lvl4pPr marL="4907472" indent="-701067" algn="l" defTabSz="2804270" rtl="0" eaLnBrk="1" latinLnBrk="0" hangingPunct="1">
        <a:spcBef>
          <a:spcPct val="20000"/>
        </a:spcBef>
        <a:buFont typeface="Arial" pitchFamily="34" charset="0"/>
        <a:buChar char="–"/>
        <a:defRPr sz="6134" kern="1200">
          <a:solidFill>
            <a:schemeClr val="tx1"/>
          </a:solidFill>
          <a:latin typeface="+mn-lt"/>
          <a:ea typeface="+mn-ea"/>
          <a:cs typeface="+mn-cs"/>
        </a:defRPr>
      </a:lvl4pPr>
      <a:lvl5pPr marL="6309607" indent="-701067" algn="l" defTabSz="2804270" rtl="0" eaLnBrk="1" latinLnBrk="0" hangingPunct="1">
        <a:spcBef>
          <a:spcPct val="20000"/>
        </a:spcBef>
        <a:buFont typeface="Arial" pitchFamily="34" charset="0"/>
        <a:buChar char="»"/>
        <a:defRPr sz="6134" kern="1200">
          <a:solidFill>
            <a:schemeClr val="tx1"/>
          </a:solidFill>
          <a:latin typeface="+mn-lt"/>
          <a:ea typeface="+mn-ea"/>
          <a:cs typeface="+mn-cs"/>
        </a:defRPr>
      </a:lvl5pPr>
      <a:lvl6pPr marL="7711742" indent="-701067" algn="l" defTabSz="2804270" rtl="0" eaLnBrk="1" latinLnBrk="0" hangingPunct="1">
        <a:spcBef>
          <a:spcPct val="20000"/>
        </a:spcBef>
        <a:buFont typeface="Arial" pitchFamily="34" charset="0"/>
        <a:buChar char="•"/>
        <a:defRPr sz="6134" kern="1200">
          <a:solidFill>
            <a:schemeClr val="tx1"/>
          </a:solidFill>
          <a:latin typeface="+mn-lt"/>
          <a:ea typeface="+mn-ea"/>
          <a:cs typeface="+mn-cs"/>
        </a:defRPr>
      </a:lvl6pPr>
      <a:lvl7pPr marL="9113876" indent="-701067" algn="l" defTabSz="2804270" rtl="0" eaLnBrk="1" latinLnBrk="0" hangingPunct="1">
        <a:spcBef>
          <a:spcPct val="20000"/>
        </a:spcBef>
        <a:buFont typeface="Arial" pitchFamily="34" charset="0"/>
        <a:buChar char="•"/>
        <a:defRPr sz="6134" kern="1200">
          <a:solidFill>
            <a:schemeClr val="tx1"/>
          </a:solidFill>
          <a:latin typeface="+mn-lt"/>
          <a:ea typeface="+mn-ea"/>
          <a:cs typeface="+mn-cs"/>
        </a:defRPr>
      </a:lvl7pPr>
      <a:lvl8pPr marL="10516011" indent="-701067" algn="l" defTabSz="2804270" rtl="0" eaLnBrk="1" latinLnBrk="0" hangingPunct="1">
        <a:spcBef>
          <a:spcPct val="20000"/>
        </a:spcBef>
        <a:buFont typeface="Arial" pitchFamily="34" charset="0"/>
        <a:buChar char="•"/>
        <a:defRPr sz="6134" kern="1200">
          <a:solidFill>
            <a:schemeClr val="tx1"/>
          </a:solidFill>
          <a:latin typeface="+mn-lt"/>
          <a:ea typeface="+mn-ea"/>
          <a:cs typeface="+mn-cs"/>
        </a:defRPr>
      </a:lvl8pPr>
      <a:lvl9pPr marL="11918146" indent="-701067" algn="l" defTabSz="2804270" rtl="0" eaLnBrk="1" latinLnBrk="0" hangingPunct="1">
        <a:spcBef>
          <a:spcPct val="20000"/>
        </a:spcBef>
        <a:buFont typeface="Arial" pitchFamily="34" charset="0"/>
        <a:buChar char="•"/>
        <a:defRPr sz="6134" kern="1200">
          <a:solidFill>
            <a:schemeClr val="tx1"/>
          </a:solidFill>
          <a:latin typeface="+mn-lt"/>
          <a:ea typeface="+mn-ea"/>
          <a:cs typeface="+mn-cs"/>
        </a:defRPr>
      </a:lvl9pPr>
    </p:bodyStyle>
    <p:otherStyle>
      <a:defPPr>
        <a:defRPr lang="en-US"/>
      </a:defPPr>
      <a:lvl1pPr marL="0" algn="l" defTabSz="2804270" rtl="0" eaLnBrk="1" latinLnBrk="0" hangingPunct="1">
        <a:defRPr sz="5495" kern="1200">
          <a:solidFill>
            <a:schemeClr val="tx1"/>
          </a:solidFill>
          <a:latin typeface="+mn-lt"/>
          <a:ea typeface="+mn-ea"/>
          <a:cs typeface="+mn-cs"/>
        </a:defRPr>
      </a:lvl1pPr>
      <a:lvl2pPr marL="1402135" algn="l" defTabSz="2804270" rtl="0" eaLnBrk="1" latinLnBrk="0" hangingPunct="1">
        <a:defRPr sz="5495" kern="1200">
          <a:solidFill>
            <a:schemeClr val="tx1"/>
          </a:solidFill>
          <a:latin typeface="+mn-lt"/>
          <a:ea typeface="+mn-ea"/>
          <a:cs typeface="+mn-cs"/>
        </a:defRPr>
      </a:lvl2pPr>
      <a:lvl3pPr marL="2804270" algn="l" defTabSz="2804270" rtl="0" eaLnBrk="1" latinLnBrk="0" hangingPunct="1">
        <a:defRPr sz="5495" kern="1200">
          <a:solidFill>
            <a:schemeClr val="tx1"/>
          </a:solidFill>
          <a:latin typeface="+mn-lt"/>
          <a:ea typeface="+mn-ea"/>
          <a:cs typeface="+mn-cs"/>
        </a:defRPr>
      </a:lvl3pPr>
      <a:lvl4pPr marL="4206405" algn="l" defTabSz="2804270" rtl="0" eaLnBrk="1" latinLnBrk="0" hangingPunct="1">
        <a:defRPr sz="5495" kern="1200">
          <a:solidFill>
            <a:schemeClr val="tx1"/>
          </a:solidFill>
          <a:latin typeface="+mn-lt"/>
          <a:ea typeface="+mn-ea"/>
          <a:cs typeface="+mn-cs"/>
        </a:defRPr>
      </a:lvl4pPr>
      <a:lvl5pPr marL="5608539" algn="l" defTabSz="2804270" rtl="0" eaLnBrk="1" latinLnBrk="0" hangingPunct="1">
        <a:defRPr sz="5495" kern="1200">
          <a:solidFill>
            <a:schemeClr val="tx1"/>
          </a:solidFill>
          <a:latin typeface="+mn-lt"/>
          <a:ea typeface="+mn-ea"/>
          <a:cs typeface="+mn-cs"/>
        </a:defRPr>
      </a:lvl5pPr>
      <a:lvl6pPr marL="7010674" algn="l" defTabSz="2804270" rtl="0" eaLnBrk="1" latinLnBrk="0" hangingPunct="1">
        <a:defRPr sz="5495" kern="1200">
          <a:solidFill>
            <a:schemeClr val="tx1"/>
          </a:solidFill>
          <a:latin typeface="+mn-lt"/>
          <a:ea typeface="+mn-ea"/>
          <a:cs typeface="+mn-cs"/>
        </a:defRPr>
      </a:lvl6pPr>
      <a:lvl7pPr marL="8412809" algn="l" defTabSz="2804270" rtl="0" eaLnBrk="1" latinLnBrk="0" hangingPunct="1">
        <a:defRPr sz="5495" kern="1200">
          <a:solidFill>
            <a:schemeClr val="tx1"/>
          </a:solidFill>
          <a:latin typeface="+mn-lt"/>
          <a:ea typeface="+mn-ea"/>
          <a:cs typeface="+mn-cs"/>
        </a:defRPr>
      </a:lvl7pPr>
      <a:lvl8pPr marL="9814943" algn="l" defTabSz="2804270" rtl="0" eaLnBrk="1" latinLnBrk="0" hangingPunct="1">
        <a:defRPr sz="5495" kern="1200">
          <a:solidFill>
            <a:schemeClr val="tx1"/>
          </a:solidFill>
          <a:latin typeface="+mn-lt"/>
          <a:ea typeface="+mn-ea"/>
          <a:cs typeface="+mn-cs"/>
        </a:defRPr>
      </a:lvl8pPr>
      <a:lvl9pPr marL="11217079" algn="l" defTabSz="2804270" rtl="0" eaLnBrk="1" latinLnBrk="0" hangingPunct="1">
        <a:defRPr sz="54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hdphoto" Target="../media/hdphoto1.wdp"/><Relationship Id="rId18" Type="http://schemas.openxmlformats.org/officeDocument/2006/relationships/image" Target="../media/image10.emf"/><Relationship Id="rId26" Type="http://schemas.openxmlformats.org/officeDocument/2006/relationships/image" Target="../media/image16.png"/><Relationship Id="rId3" Type="http://schemas.openxmlformats.org/officeDocument/2006/relationships/image" Target="../media/image1.emf"/><Relationship Id="rId21" Type="http://schemas.openxmlformats.org/officeDocument/2006/relationships/oleObject" Target="../embeddings/oleObject4.bin"/><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oleObject" Target="../embeddings/oleObject2.bin"/><Relationship Id="rId25"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emf"/><Relationship Id="rId29"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emf"/><Relationship Id="rId24" Type="http://schemas.openxmlformats.org/officeDocument/2006/relationships/image" Target="../media/image14.emf"/><Relationship Id="rId5" Type="http://schemas.openxmlformats.org/officeDocument/2006/relationships/hyperlink" Target="mailto:pvord@vt.edu" TargetMode="External"/><Relationship Id="rId15" Type="http://schemas.microsoft.com/office/2007/relationships/hdphoto" Target="../media/hdphoto2.wdp"/><Relationship Id="rId23" Type="http://schemas.openxmlformats.org/officeDocument/2006/relationships/image" Target="../media/image13.emf"/><Relationship Id="rId28" Type="http://schemas.openxmlformats.org/officeDocument/2006/relationships/image" Target="../media/image18.emf"/><Relationship Id="rId10" Type="http://schemas.openxmlformats.org/officeDocument/2006/relationships/oleObject" Target="../embeddings/oleObject1.bin"/><Relationship Id="rId19" Type="http://schemas.openxmlformats.org/officeDocument/2006/relationships/oleObject" Target="../embeddings/oleObject3.bin"/><Relationship Id="rId4" Type="http://schemas.openxmlformats.org/officeDocument/2006/relationships/hyperlink" Target="mailto:pbrolins@vcom.edu" TargetMode="External"/><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image" Target="../media/image12.emf"/><Relationship Id="rId27" Type="http://schemas.openxmlformats.org/officeDocument/2006/relationships/image" Target="../media/image17.emf"/><Relationship Id="rId30"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p:nvPr/>
        </p:nvPicPr>
        <p:blipFill rotWithShape="1">
          <a:blip r:embed="rId3" cstate="print">
            <a:extLst>
              <a:ext uri="{28A0092B-C50C-407E-A947-70E740481C1C}">
                <a14:useLocalDpi xmlns:a14="http://schemas.microsoft.com/office/drawing/2010/main" val="0"/>
              </a:ext>
            </a:extLst>
          </a:blip>
          <a:srcRect l="22609" t="26470" r="36852" b="54301"/>
          <a:stretch/>
        </p:blipFill>
        <p:spPr bwMode="auto">
          <a:xfrm>
            <a:off x="17028382" y="7007294"/>
            <a:ext cx="5823631" cy="2116786"/>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2111215" y="627785"/>
            <a:ext cx="28738167" cy="2990982"/>
          </a:xfrm>
          <a:prstGeom prst="roundRect">
            <a:avLst>
              <a:gd name="adj" fmla="val 5291"/>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2556"/>
              </a:lnSpc>
            </a:pPr>
            <a:endParaRPr lang="en-US" sz="4217" b="1" dirty="0"/>
          </a:p>
          <a:p>
            <a:pPr algn="ctr">
              <a:lnSpc>
                <a:spcPts val="2556"/>
              </a:lnSpc>
            </a:pPr>
            <a:endParaRPr lang="en-US" sz="4217" b="1" dirty="0"/>
          </a:p>
          <a:p>
            <a:pPr algn="ctr">
              <a:lnSpc>
                <a:spcPts val="2556"/>
              </a:lnSpc>
            </a:pPr>
            <a:r>
              <a:rPr lang="en-US" sz="4400" b="1" dirty="0"/>
              <a:t>Osteopathy in the cranial field as a method to enhance brain injury recovery: A preliminary study </a:t>
            </a:r>
            <a:endParaRPr lang="en-US" sz="4217" b="1" dirty="0"/>
          </a:p>
          <a:p>
            <a:pPr algn="ctr">
              <a:lnSpc>
                <a:spcPts val="2556"/>
              </a:lnSpc>
            </a:pPr>
            <a:endParaRPr lang="en-US" sz="3067" b="1" dirty="0"/>
          </a:p>
          <a:p>
            <a:pPr algn="ctr">
              <a:lnSpc>
                <a:spcPts val="2556"/>
              </a:lnSpc>
            </a:pPr>
            <a:r>
              <a:rPr lang="en-US" sz="3200" b="1" dirty="0">
                <a:latin typeface="Calibri" panose="020F0502020204030204" pitchFamily="34" charset="0"/>
                <a:ea typeface="Calibri" panose="020F0502020204030204" pitchFamily="34" charset="0"/>
                <a:cs typeface="Times New Roman" panose="02020603050405020304" pitchFamily="18" charset="0"/>
              </a:rPr>
              <a:t>Susan Murphy</a:t>
            </a:r>
            <a:r>
              <a:rPr lang="en-US" sz="3200" b="1" baseline="30000" dirty="0">
                <a:latin typeface="Calibri" panose="020F0502020204030204" pitchFamily="34" charset="0"/>
                <a:ea typeface="Calibri" panose="020F0502020204030204" pitchFamily="34" charset="0"/>
                <a:cs typeface="Times New Roman" panose="02020603050405020304" pitchFamily="18" charset="0"/>
              </a:rPr>
              <a:t>2</a:t>
            </a:r>
            <a:r>
              <a:rPr lang="en-US" sz="3200" b="1" dirty="0">
                <a:latin typeface="Calibri" panose="020F0502020204030204" pitchFamily="34" charset="0"/>
                <a:ea typeface="Calibri" panose="020F0502020204030204" pitchFamily="34" charset="0"/>
                <a:cs typeface="Times New Roman" panose="02020603050405020304" pitchFamily="18" charset="0"/>
              </a:rPr>
              <a:t> PhD,  Michelle Dickerson</a:t>
            </a:r>
            <a:r>
              <a:rPr lang="en-US" sz="3200" b="1" baseline="30000" dirty="0">
                <a:latin typeface="Calibri" panose="020F0502020204030204" pitchFamily="34" charset="0"/>
                <a:ea typeface="Calibri" panose="020F0502020204030204" pitchFamily="34" charset="0"/>
                <a:cs typeface="Times New Roman" panose="02020603050405020304" pitchFamily="18" charset="0"/>
              </a:rPr>
              <a:t>2 </a:t>
            </a:r>
            <a:r>
              <a:rPr lang="en-US" sz="3200" b="1" dirty="0">
                <a:latin typeface="Calibri" panose="020F0502020204030204" pitchFamily="34" charset="0"/>
                <a:ea typeface="Calibri" panose="020F0502020204030204" pitchFamily="34" charset="0"/>
                <a:cs typeface="Times New Roman" panose="02020603050405020304" pitchFamily="18" charset="0"/>
              </a:rPr>
              <a:t>BSc, Caiti-Erin Talty</a:t>
            </a:r>
            <a:r>
              <a:rPr lang="en-US" sz="3200" b="1" baseline="30000" dirty="0">
                <a:latin typeface="Calibri" panose="020F0502020204030204" pitchFamily="34" charset="0"/>
                <a:ea typeface="Calibri" panose="020F0502020204030204" pitchFamily="34" charset="0"/>
                <a:cs typeface="Times New Roman" panose="02020603050405020304" pitchFamily="18" charset="0"/>
              </a:rPr>
              <a:t>2 </a:t>
            </a:r>
            <a:r>
              <a:rPr lang="en-US" sz="3200" b="1" dirty="0">
                <a:latin typeface="Calibri" panose="020F0502020204030204" pitchFamily="34" charset="0"/>
                <a:ea typeface="Calibri" panose="020F0502020204030204" pitchFamily="34" charset="0"/>
                <a:cs typeface="Times New Roman" panose="02020603050405020304" pitchFamily="18" charset="0"/>
              </a:rPr>
              <a:t>BSc, Gunnar Brolinson</a:t>
            </a:r>
            <a:r>
              <a:rPr lang="en-US" sz="3200" b="1" baseline="30000" dirty="0">
                <a:latin typeface="Calibri" panose="020F0502020204030204" pitchFamily="34" charset="0"/>
                <a:ea typeface="Calibri" panose="020F0502020204030204" pitchFamily="34" charset="0"/>
                <a:cs typeface="Times New Roman" panose="02020603050405020304" pitchFamily="18" charset="0"/>
              </a:rPr>
              <a:t>1</a:t>
            </a:r>
            <a:r>
              <a:rPr lang="en-US" sz="3200" b="1" dirty="0">
                <a:latin typeface="Calibri" panose="020F0502020204030204" pitchFamily="34" charset="0"/>
                <a:ea typeface="Calibri" panose="020F0502020204030204" pitchFamily="34" charset="0"/>
                <a:cs typeface="Times New Roman" panose="02020603050405020304" pitchFamily="18" charset="0"/>
              </a:rPr>
              <a:t> DO, and Pamela VandeVord</a:t>
            </a:r>
            <a:r>
              <a:rPr lang="en-US" sz="3200" b="1" baseline="30000" dirty="0">
                <a:latin typeface="Calibri" panose="020F0502020204030204" pitchFamily="34" charset="0"/>
                <a:ea typeface="Calibri" panose="020F0502020204030204" pitchFamily="34" charset="0"/>
                <a:cs typeface="Times New Roman" panose="02020603050405020304" pitchFamily="18" charset="0"/>
              </a:rPr>
              <a:t>2</a:t>
            </a:r>
            <a:r>
              <a:rPr lang="en-US" sz="3200" b="1" dirty="0">
                <a:latin typeface="Calibri" panose="020F0502020204030204" pitchFamily="34" charset="0"/>
                <a:ea typeface="Calibri" panose="020F0502020204030204" pitchFamily="34" charset="0"/>
                <a:cs typeface="Times New Roman" panose="02020603050405020304" pitchFamily="18" charset="0"/>
              </a:rPr>
              <a:t> PhD.</a:t>
            </a:r>
            <a:endParaRPr lang="en-US" sz="3067" b="1" baseline="30000" dirty="0"/>
          </a:p>
          <a:p>
            <a:pPr algn="ctr"/>
            <a:r>
              <a:rPr lang="en-US" sz="2556" baseline="30000" dirty="0"/>
              <a:t>1</a:t>
            </a:r>
            <a:r>
              <a:rPr lang="en-US" sz="2556" dirty="0"/>
              <a:t>Edward Via College of Osteopathic Medicine, Blacksburg, VA 24061</a:t>
            </a:r>
          </a:p>
          <a:p>
            <a:pPr algn="ctr"/>
            <a:r>
              <a:rPr lang="en-US" sz="2556" baseline="30000" dirty="0"/>
              <a:t>2</a:t>
            </a:r>
            <a:r>
              <a:rPr lang="en-US" sz="2556" dirty="0"/>
              <a:t>Biomedical Engineering and Mechanics, Virginia Tech, Blacksburg, VA 24061</a:t>
            </a:r>
          </a:p>
          <a:p>
            <a:pPr algn="ctr"/>
            <a:r>
              <a:rPr lang="en-US" sz="2800" b="1" dirty="0">
                <a:solidFill>
                  <a:srgbClr val="FF0000"/>
                </a:solidFill>
              </a:rPr>
              <a:t>Contact Information for Questions and Further Discussion</a:t>
            </a:r>
            <a:r>
              <a:rPr lang="en-US" sz="2800" dirty="0">
                <a:solidFill>
                  <a:srgbClr val="FF0000"/>
                </a:solidFill>
              </a:rPr>
              <a:t>: </a:t>
            </a:r>
            <a:r>
              <a:rPr lang="en-US" sz="2800" dirty="0"/>
              <a:t>Gunnar Brolinson, </a:t>
            </a:r>
            <a:r>
              <a:rPr lang="en-US" sz="2800" dirty="0">
                <a:hlinkClick r:id="rId4"/>
              </a:rPr>
              <a:t>pbrolins@vcom.edu</a:t>
            </a:r>
            <a:r>
              <a:rPr lang="en-US" sz="2800" dirty="0"/>
              <a:t>; Pamela VandeVord, </a:t>
            </a:r>
            <a:r>
              <a:rPr lang="en-US" sz="2800" dirty="0">
                <a:hlinkClick r:id="rId5"/>
              </a:rPr>
              <a:t>pvord@vt.edu</a:t>
            </a:r>
            <a:r>
              <a:rPr lang="en-US" sz="2556" dirty="0"/>
              <a:t> </a:t>
            </a:r>
          </a:p>
        </p:txBody>
      </p:sp>
      <p:pic>
        <p:nvPicPr>
          <p:cNvPr id="1458" name="Picture 4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4579" y="1451301"/>
            <a:ext cx="4549939" cy="199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76520" y="4345533"/>
            <a:ext cx="6608034" cy="5040611"/>
          </a:xfrm>
          <a:prstGeom prst="rect">
            <a:avLst/>
          </a:prstGeom>
          <a:noFill/>
        </p:spPr>
        <p:txBody>
          <a:bodyPr wrap="square" rtlCol="0">
            <a:spAutoFit/>
          </a:bodyPr>
          <a:lstStyle/>
          <a:p>
            <a:pPr algn="just"/>
            <a:r>
              <a:rPr lang="en-US" sz="1455" dirty="0">
                <a:latin typeface="Times New Roman" panose="02020603050405020304" pitchFamily="18" charset="0"/>
                <a:cs typeface="Times New Roman" panose="02020603050405020304" pitchFamily="18" charset="0"/>
              </a:rPr>
              <a:t>Traumatic brain injury (TBI) represents a significant clinical burden.</a:t>
            </a:r>
            <a:r>
              <a:rPr lang="en-US" sz="1455" dirty="0">
                <a:solidFill>
                  <a:srgbClr val="000000"/>
                </a:solidFill>
                <a:latin typeface="Times New Roman" panose="02020603050405020304" pitchFamily="18" charset="0"/>
              </a:rPr>
              <a:t> In the United States, around 1.7 million people suffer TBI. Around 80% of all TBI cases are categorized as mild head injuries, t</a:t>
            </a:r>
            <a:r>
              <a:rPr lang="en-US" sz="1455" dirty="0">
                <a:latin typeface="Times New Roman" panose="02020603050405020304" pitchFamily="18" charset="0"/>
                <a:cs typeface="Times New Roman" panose="02020603050405020304" pitchFamily="18" charset="0"/>
              </a:rPr>
              <a:t>he majority of which result largely from sports-related impacts, falls, car crashes and exposure to explosive devices. The recent expansion of research in this field, has revealed evidence of secondary injury responses that occur following TBI such as increased intracranial pressure, mitochondrial dysfunction, oxidative stress, inflammation, and blood brain barrier disruption. </a:t>
            </a:r>
          </a:p>
          <a:p>
            <a:pPr algn="just"/>
            <a:r>
              <a:rPr lang="en-US" sz="1455" dirty="0">
                <a:latin typeface="Times New Roman" panose="02020603050405020304" pitchFamily="18" charset="0"/>
                <a:cs typeface="Times New Roman" panose="02020603050405020304" pitchFamily="18" charset="0"/>
              </a:rPr>
              <a:t>A potential treatment strategy for TBI is Cranial OMM (cOMM). It involves the gentle application of manual force to address somatic dysfunctions [i.e. impaired or altered functions of related components of the somatic (body framework system)]. This technique enhances motion of the tissue and fluid and restores flexibility of the autonomic response by means of manipulation of the bones and sutures of the skull.  Cranial OMM disperses the CSF through natural channels and regulates the tissue fluids of the body in general. Cranial OMM is used clinically to improve the quality of life for several pathological conditions; however, evidence on the clinical efficacy of cOMM is heterogeneous and insufficient to draw definitive scientific conclusions. The </a:t>
            </a:r>
            <a:r>
              <a:rPr lang="en-US" sz="1455" b="1" i="1" dirty="0">
                <a:latin typeface="Times New Roman" panose="02020603050405020304" pitchFamily="18" charset="0"/>
                <a:cs typeface="Times New Roman" panose="02020603050405020304" pitchFamily="18" charset="0"/>
              </a:rPr>
              <a:t>overarching goal of this work</a:t>
            </a:r>
            <a:r>
              <a:rPr lang="en-US" sz="1455" dirty="0">
                <a:latin typeface="Times New Roman" panose="02020603050405020304" pitchFamily="18" charset="0"/>
                <a:cs typeface="Times New Roman" panose="02020603050405020304" pitchFamily="18" charset="0"/>
              </a:rPr>
              <a:t> is to investigate the mechanism of how cOMM enhances TBI recovery.  The </a:t>
            </a:r>
            <a:r>
              <a:rPr lang="en-US" sz="1455" b="1" i="1" dirty="0">
                <a:latin typeface="Times New Roman" panose="02020603050405020304" pitchFamily="18" charset="0"/>
                <a:cs typeface="Times New Roman" panose="02020603050405020304" pitchFamily="18" charset="0"/>
              </a:rPr>
              <a:t>hypothesis</a:t>
            </a:r>
            <a:r>
              <a:rPr lang="en-US" sz="1455" dirty="0">
                <a:latin typeface="Times New Roman" panose="02020603050405020304" pitchFamily="18" charset="0"/>
                <a:cs typeface="Times New Roman" panose="02020603050405020304" pitchFamily="18" charset="0"/>
              </a:rPr>
              <a:t> is that cOMM combined with a lymphatic pump will enhance fluid flow within the brain allowing for better clearance of toxic molecules. </a:t>
            </a:r>
          </a:p>
          <a:p>
            <a:pPr algn="just"/>
            <a:endParaRPr lang="en-US" sz="1600" dirty="0">
              <a:latin typeface="Times New Roman" panose="02020603050405020304" pitchFamily="18" charset="0"/>
              <a:cs typeface="Times New Roman" panose="02020603050405020304" pitchFamily="18" charset="0"/>
            </a:endParaRPr>
          </a:p>
        </p:txBody>
      </p:sp>
      <p:sp>
        <p:nvSpPr>
          <p:cNvPr id="68" name="Rounded Rectangle 67"/>
          <p:cNvSpPr/>
          <p:nvPr/>
        </p:nvSpPr>
        <p:spPr>
          <a:xfrm>
            <a:off x="9313383" y="3714514"/>
            <a:ext cx="6936037" cy="18029564"/>
          </a:xfrm>
          <a:prstGeom prst="roundRect">
            <a:avLst>
              <a:gd name="adj" fmla="val 1901"/>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5298"/>
          </a:p>
        </p:txBody>
      </p:sp>
      <p:sp>
        <p:nvSpPr>
          <p:cNvPr id="72" name="Rounded Rectangle 71"/>
          <p:cNvSpPr/>
          <p:nvPr/>
        </p:nvSpPr>
        <p:spPr>
          <a:xfrm>
            <a:off x="16608241" y="3768014"/>
            <a:ext cx="6936037" cy="17976064"/>
          </a:xfrm>
          <a:prstGeom prst="roundRect">
            <a:avLst>
              <a:gd name="adj" fmla="val 1901"/>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5298"/>
          </a:p>
        </p:txBody>
      </p:sp>
      <p:sp>
        <p:nvSpPr>
          <p:cNvPr id="73" name="Rounded Rectangle 72"/>
          <p:cNvSpPr/>
          <p:nvPr/>
        </p:nvSpPr>
        <p:spPr>
          <a:xfrm>
            <a:off x="23913345" y="3806990"/>
            <a:ext cx="6936037" cy="17937088"/>
          </a:xfrm>
          <a:prstGeom prst="roundRect">
            <a:avLst>
              <a:gd name="adj" fmla="val 1901"/>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5298"/>
          </a:p>
        </p:txBody>
      </p:sp>
      <p:sp>
        <p:nvSpPr>
          <p:cNvPr id="184" name="Rounded Rectangle 183"/>
          <p:cNvSpPr/>
          <p:nvPr/>
        </p:nvSpPr>
        <p:spPr>
          <a:xfrm>
            <a:off x="2098091" y="3691742"/>
            <a:ext cx="6936037" cy="18052337"/>
          </a:xfrm>
          <a:prstGeom prst="roundRect">
            <a:avLst>
              <a:gd name="adj" fmla="val 1901"/>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5298"/>
          </a:p>
        </p:txBody>
      </p:sp>
      <p:sp>
        <p:nvSpPr>
          <p:cNvPr id="679" name="Rounded Rectangle 678"/>
          <p:cNvSpPr/>
          <p:nvPr/>
        </p:nvSpPr>
        <p:spPr>
          <a:xfrm>
            <a:off x="2117162" y="3711570"/>
            <a:ext cx="6932287" cy="551087"/>
          </a:xfrm>
          <a:prstGeom prst="roundRect">
            <a:avLst/>
          </a:prstGeom>
          <a:solidFill>
            <a:srgbClr val="66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909" dirty="0">
                <a:effectLst>
                  <a:outerShdw blurRad="38100" dist="38100" dir="2700000" algn="tl">
                    <a:srgbClr val="000000">
                      <a:alpha val="43137"/>
                    </a:srgbClr>
                  </a:outerShdw>
                </a:effectLst>
              </a:rPr>
              <a:t>INTRODUCTION</a:t>
            </a:r>
          </a:p>
        </p:txBody>
      </p:sp>
      <p:sp>
        <p:nvSpPr>
          <p:cNvPr id="75" name="Rounded Rectangle 74"/>
          <p:cNvSpPr/>
          <p:nvPr/>
        </p:nvSpPr>
        <p:spPr>
          <a:xfrm>
            <a:off x="2121474" y="8904774"/>
            <a:ext cx="6932287" cy="551087"/>
          </a:xfrm>
          <a:prstGeom prst="roundRect">
            <a:avLst/>
          </a:prstGeom>
          <a:solidFill>
            <a:srgbClr val="66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909" dirty="0">
                <a:effectLst>
                  <a:outerShdw blurRad="38100" dist="38100" dir="2700000" algn="tl">
                    <a:srgbClr val="000000">
                      <a:alpha val="43137"/>
                    </a:srgbClr>
                  </a:outerShdw>
                </a:effectLst>
              </a:rPr>
              <a:t>METHODS</a:t>
            </a:r>
          </a:p>
        </p:txBody>
      </p:sp>
      <p:pic>
        <p:nvPicPr>
          <p:cNvPr id="88" name="Picture 87"/>
          <p:cNvPicPr>
            <a:picLocks noChangeAspect="1"/>
          </p:cNvPicPr>
          <p:nvPr/>
        </p:nvPicPr>
        <p:blipFill>
          <a:blip r:embed="rId7"/>
          <a:stretch>
            <a:fillRect/>
          </a:stretch>
        </p:blipFill>
        <p:spPr>
          <a:xfrm>
            <a:off x="2335458" y="715423"/>
            <a:ext cx="1817442" cy="2625300"/>
          </a:xfrm>
          <a:prstGeom prst="rect">
            <a:avLst/>
          </a:prstGeom>
        </p:spPr>
      </p:pic>
      <p:pic>
        <p:nvPicPr>
          <p:cNvPr id="90" name="Picture 89"/>
          <p:cNvPicPr>
            <a:picLocks noChangeAspect="1"/>
          </p:cNvPicPr>
          <p:nvPr/>
        </p:nvPicPr>
        <p:blipFill rotWithShape="1">
          <a:blip r:embed="rId8" cstate="print">
            <a:extLst>
              <a:ext uri="{28A0092B-C50C-407E-A947-70E740481C1C}">
                <a14:useLocalDpi xmlns:a14="http://schemas.microsoft.com/office/drawing/2010/main" val="0"/>
              </a:ext>
            </a:extLst>
          </a:blip>
          <a:srcRect l="25670" t="31112" r="22424" b="31940"/>
          <a:stretch/>
        </p:blipFill>
        <p:spPr>
          <a:xfrm rot="10800000">
            <a:off x="2921316" y="10010432"/>
            <a:ext cx="5209577" cy="3543641"/>
          </a:xfrm>
          <a:prstGeom prst="rect">
            <a:avLst/>
          </a:prstGeom>
        </p:spPr>
      </p:pic>
      <p:sp>
        <p:nvSpPr>
          <p:cNvPr id="126" name="Rounded Rectangle 125"/>
          <p:cNvSpPr/>
          <p:nvPr/>
        </p:nvSpPr>
        <p:spPr>
          <a:xfrm>
            <a:off x="23902521" y="16555256"/>
            <a:ext cx="6932287" cy="551087"/>
          </a:xfrm>
          <a:prstGeom prst="roundRect">
            <a:avLst/>
          </a:prstGeom>
          <a:solidFill>
            <a:srgbClr val="66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909" dirty="0">
                <a:effectLst>
                  <a:outerShdw blurRad="38100" dist="38100" dir="2700000" algn="tl">
                    <a:srgbClr val="000000">
                      <a:alpha val="43137"/>
                    </a:srgbClr>
                  </a:outerShdw>
                </a:effectLst>
              </a:rPr>
              <a:t>DISCUSSION</a:t>
            </a:r>
          </a:p>
        </p:txBody>
      </p:sp>
      <p:sp>
        <p:nvSpPr>
          <p:cNvPr id="132" name="Text Placeholder 3"/>
          <p:cNvSpPr txBox="1">
            <a:spLocks/>
          </p:cNvSpPr>
          <p:nvPr/>
        </p:nvSpPr>
        <p:spPr>
          <a:xfrm>
            <a:off x="24006538" y="16970333"/>
            <a:ext cx="6739271" cy="3130094"/>
          </a:xfrm>
          <a:prstGeom prst="rect">
            <a:avLst/>
          </a:prstGeom>
          <a:noFill/>
          <a:ln>
            <a:noFill/>
          </a:ln>
        </p:spPr>
        <p:txBody>
          <a:bodyPr vert="horz" lIns="47684" tIns="47684" rIns="47684" bIns="47684" rtlCol="0" anchor="ctr" anchorCtr="0">
            <a:noAutofit/>
          </a:bodyPr>
          <a:lstStyle>
            <a:lvl1pPr marL="0" marR="0" lvl="0" indent="0" algn="ctr" defTabSz="1404518" rtl="0" eaLnBrk="1" latinLnBrk="0" hangingPunct="1">
              <a:spcBef>
                <a:spcPts val="3800"/>
              </a:spcBef>
              <a:spcAft>
                <a:spcPts val="0"/>
              </a:spcAft>
              <a:buClr>
                <a:schemeClr val="accent1"/>
              </a:buClr>
              <a:buSzPct val="92000"/>
              <a:buFont typeface="Noto Sans Symbols"/>
              <a:buNone/>
              <a:defRPr sz="2800" b="1" i="0" u="sng" strike="noStrike" kern="1200" cap="none">
                <a:solidFill>
                  <a:srgbClr val="62170C"/>
                </a:solidFill>
                <a:latin typeface="Arial"/>
                <a:ea typeface="Trebuchet MS"/>
                <a:cs typeface="Arial"/>
                <a:sym typeface="Trebuchet MS"/>
              </a:defRPr>
            </a:lvl1pPr>
            <a:lvl2pPr marL="2794000" marR="0" lvl="1" indent="-787400" algn="l" defTabSz="1404518" rtl="0" eaLnBrk="1" latinLnBrk="0" hangingPunct="1">
              <a:spcBef>
                <a:spcPts val="3800"/>
              </a:spcBef>
              <a:spcAft>
                <a:spcPts val="0"/>
              </a:spcAft>
              <a:buClr>
                <a:schemeClr val="accent1"/>
              </a:buClr>
              <a:buSzPct val="81355"/>
              <a:buFont typeface="Noto Sans Symbols"/>
              <a:buChar char="▶"/>
              <a:defRPr sz="5900" b="0" i="0" u="none" strike="noStrike" kern="1200" cap="none">
                <a:solidFill>
                  <a:srgbClr val="404040"/>
                </a:solidFill>
                <a:latin typeface="Trebuchet MS"/>
                <a:ea typeface="Trebuchet MS"/>
                <a:cs typeface="Trebuchet MS"/>
                <a:sym typeface="Trebuchet MS"/>
              </a:defRPr>
            </a:lvl2pPr>
            <a:lvl3pPr marL="4292600" marR="0" lvl="2" indent="-596900" algn="l" defTabSz="1404518" rtl="0" eaLnBrk="1" latinLnBrk="0" hangingPunct="1">
              <a:spcBef>
                <a:spcPts val="3800"/>
              </a:spcBef>
              <a:spcAft>
                <a:spcPts val="0"/>
              </a:spcAft>
              <a:buClr>
                <a:schemeClr val="accent1"/>
              </a:buClr>
              <a:buSzPct val="80769"/>
              <a:buFont typeface="Noto Sans Symbols"/>
              <a:buChar char="▶"/>
              <a:defRPr sz="5200" b="0" i="0" u="none" strike="noStrike" kern="1200" cap="none">
                <a:solidFill>
                  <a:srgbClr val="404040"/>
                </a:solidFill>
                <a:latin typeface="Trebuchet MS"/>
                <a:ea typeface="Trebuchet MS"/>
                <a:cs typeface="Trebuchet MS"/>
                <a:sym typeface="Trebuchet MS"/>
              </a:defRPr>
            </a:lvl3pPr>
            <a:lvl4pPr marL="6007100" marR="0" lvl="3"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404040"/>
                </a:solidFill>
                <a:latin typeface="Trebuchet MS"/>
                <a:ea typeface="Trebuchet MS"/>
                <a:cs typeface="Trebuchet MS"/>
                <a:sym typeface="Trebuchet MS"/>
              </a:defRPr>
            </a:lvl4pPr>
            <a:lvl5pPr marL="7721600" marR="0" lvl="4"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lgn="just" defTabSz="936415">
              <a:spcBef>
                <a:spcPts val="2533"/>
              </a:spcBef>
              <a:buClr>
                <a:srgbClr val="4D1434"/>
              </a:buClr>
              <a:defRPr/>
            </a:pPr>
            <a:r>
              <a:rPr lang="en-US" sz="1746" b="0" u="none" dirty="0">
                <a:solidFill>
                  <a:sysClr val="windowText" lastClr="000000"/>
                </a:solidFill>
                <a:latin typeface="Times New Roman" panose="02020603050405020304" pitchFamily="18" charset="0"/>
                <a:cs typeface="Times New Roman" panose="02020603050405020304" pitchFamily="18" charset="0"/>
              </a:rPr>
              <a:t>A large percent of Veterans have been exposed to TBIs during their tours of duty. It is known that blast exposure triggers an acute inflammatory response within the brain that persists within a subpopulation of individuals. Post injury impairment of  brain fluid flow likely exacerbates the injury due to accumulation of both normal metabolic waste as well as other  toxic metabolic waste by-products that result from TBI. </a:t>
            </a:r>
            <a:r>
              <a:rPr lang="en-US" sz="1746" b="0" u="none" dirty="0" err="1">
                <a:solidFill>
                  <a:sysClr val="windowText" lastClr="000000"/>
                </a:solidFill>
                <a:latin typeface="Times New Roman" panose="02020603050405020304" pitchFamily="18" charset="0"/>
                <a:cs typeface="Times New Roman" panose="02020603050405020304" pitchFamily="18" charset="0"/>
              </a:rPr>
              <a:t>cOMM</a:t>
            </a:r>
            <a:r>
              <a:rPr lang="en-US" sz="1746" b="0" u="none" dirty="0">
                <a:solidFill>
                  <a:sysClr val="windowText" lastClr="000000"/>
                </a:solidFill>
                <a:latin typeface="Times New Roman" panose="02020603050405020304" pitchFamily="18" charset="0"/>
                <a:cs typeface="Times New Roman" panose="02020603050405020304" pitchFamily="18" charset="0"/>
              </a:rPr>
              <a:t> may serve as a therapy to facilitate the mitigation of both the  acute and chronic neuroinflammation. Future studies may focus on further studying 1) the fluid flow within the brain using MRI imaging, 2)inflammatory response by observing both pro and anti-inflammatory cytokine release, and 3) behavior, following injury and in response to cOMM treatment. </a:t>
            </a:r>
          </a:p>
        </p:txBody>
      </p:sp>
      <p:sp>
        <p:nvSpPr>
          <p:cNvPr id="7" name="TextBox 6"/>
          <p:cNvSpPr txBox="1"/>
          <p:nvPr/>
        </p:nvSpPr>
        <p:spPr>
          <a:xfrm>
            <a:off x="24006538" y="20400646"/>
            <a:ext cx="6731956" cy="1345497"/>
          </a:xfrm>
          <a:prstGeom prst="rect">
            <a:avLst/>
          </a:prstGeom>
          <a:noFill/>
        </p:spPr>
        <p:txBody>
          <a:bodyPr wrap="square" rtlCol="0">
            <a:spAutoFit/>
          </a:bodyPr>
          <a:lstStyle/>
          <a:p>
            <a:pPr algn="just" defTabSz="936415">
              <a:spcBef>
                <a:spcPts val="2533"/>
              </a:spcBef>
              <a:buClr>
                <a:srgbClr val="4D1434"/>
              </a:buClr>
              <a:buSzPct val="92000"/>
              <a:defRPr/>
            </a:pPr>
            <a:r>
              <a:rPr lang="en-US" sz="2036" dirty="0">
                <a:latin typeface="Times New Roman" panose="02020603050405020304" pitchFamily="18" charset="0"/>
                <a:cs typeface="Times New Roman" panose="02020603050405020304" pitchFamily="18" charset="0"/>
              </a:rPr>
              <a:t>This work was funded through a Research Eureka Accelerator Program (REAP) Award entitled 'Investigating the Physiological Effects following Cranial Osteopathic Manipulative Medicine.’</a:t>
            </a:r>
            <a:endParaRPr lang="en-US" sz="2036" dirty="0">
              <a:latin typeface="Calibri" panose="020F0502020204030204" pitchFamily="34" charset="0"/>
              <a:cs typeface="Calibri" panose="020F0502020204030204" pitchFamily="34" charset="0"/>
              <a:sym typeface="Trebuchet MS"/>
            </a:endParaRPr>
          </a:p>
        </p:txBody>
      </p:sp>
      <p:sp>
        <p:nvSpPr>
          <p:cNvPr id="59" name="Rounded Rectangle 58"/>
          <p:cNvSpPr/>
          <p:nvPr/>
        </p:nvSpPr>
        <p:spPr>
          <a:xfrm>
            <a:off x="23947155" y="20059895"/>
            <a:ext cx="6944025" cy="306842"/>
          </a:xfrm>
          <a:prstGeom prst="roundRect">
            <a:avLst/>
          </a:prstGeom>
          <a:solidFill>
            <a:srgbClr val="66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909" dirty="0">
                <a:effectLst>
                  <a:outerShdw blurRad="38100" dist="38100" dir="2700000" algn="tl">
                    <a:srgbClr val="000000">
                      <a:alpha val="43137"/>
                    </a:srgbClr>
                  </a:outerShdw>
                </a:effectLst>
              </a:rPr>
              <a:t>ACKNOWLEDGMENTS</a:t>
            </a:r>
          </a:p>
        </p:txBody>
      </p:sp>
      <p:grpSp>
        <p:nvGrpSpPr>
          <p:cNvPr id="79" name="Group 78"/>
          <p:cNvGrpSpPr/>
          <p:nvPr/>
        </p:nvGrpSpPr>
        <p:grpSpPr>
          <a:xfrm>
            <a:off x="2280593" y="16099532"/>
            <a:ext cx="6823756" cy="1619697"/>
            <a:chOff x="796754" y="26818272"/>
            <a:chExt cx="9936228" cy="2089155"/>
          </a:xfrm>
        </p:grpSpPr>
        <p:pic>
          <p:nvPicPr>
            <p:cNvPr id="80" name="Picture 79"/>
            <p:cNvPicPr>
              <a:picLocks noChangeAspect="1"/>
            </p:cNvPicPr>
            <p:nvPr/>
          </p:nvPicPr>
          <p:blipFill>
            <a:blip r:embed="rId9"/>
            <a:stretch>
              <a:fillRect/>
            </a:stretch>
          </p:blipFill>
          <p:spPr>
            <a:xfrm>
              <a:off x="796754" y="26818272"/>
              <a:ext cx="9936228" cy="2089155"/>
            </a:xfrm>
            <a:prstGeom prst="rect">
              <a:avLst/>
            </a:prstGeom>
          </p:spPr>
        </p:pic>
        <p:sp>
          <p:nvSpPr>
            <p:cNvPr id="81" name="TextBox 80"/>
            <p:cNvSpPr txBox="1"/>
            <p:nvPr/>
          </p:nvSpPr>
          <p:spPr>
            <a:xfrm>
              <a:off x="8484317" y="26818843"/>
              <a:ext cx="734755" cy="648489"/>
            </a:xfrm>
            <a:prstGeom prst="rect">
              <a:avLst/>
            </a:prstGeom>
            <a:solidFill>
              <a:schemeClr val="tx1"/>
            </a:solidFill>
          </p:spPr>
          <p:txBody>
            <a:bodyPr wrap="square" rtlCol="0">
              <a:spAutoFit/>
            </a:bodyPr>
            <a:lstStyle/>
            <a:p>
              <a:pPr algn="ctr"/>
              <a:r>
                <a:rPr lang="en-US" sz="2667" dirty="0">
                  <a:solidFill>
                    <a:schemeClr val="bg1"/>
                  </a:solidFill>
                </a:rPr>
                <a:t>C</a:t>
              </a:r>
            </a:p>
          </p:txBody>
        </p:sp>
        <p:sp>
          <p:nvSpPr>
            <p:cNvPr id="82" name="TextBox 81"/>
            <p:cNvSpPr txBox="1"/>
            <p:nvPr/>
          </p:nvSpPr>
          <p:spPr>
            <a:xfrm>
              <a:off x="6150015" y="26845209"/>
              <a:ext cx="655790" cy="648489"/>
            </a:xfrm>
            <a:prstGeom prst="rect">
              <a:avLst/>
            </a:prstGeom>
            <a:solidFill>
              <a:schemeClr val="tx1"/>
            </a:solidFill>
          </p:spPr>
          <p:txBody>
            <a:bodyPr wrap="square" rtlCol="0">
              <a:spAutoFit/>
            </a:bodyPr>
            <a:lstStyle/>
            <a:p>
              <a:pPr algn="ctr"/>
              <a:r>
                <a:rPr lang="en-US" sz="2667" dirty="0">
                  <a:solidFill>
                    <a:schemeClr val="bg1"/>
                  </a:solidFill>
                </a:rPr>
                <a:t>B</a:t>
              </a:r>
            </a:p>
          </p:txBody>
        </p:sp>
        <p:sp>
          <p:nvSpPr>
            <p:cNvPr id="83" name="TextBox 82"/>
            <p:cNvSpPr txBox="1"/>
            <p:nvPr/>
          </p:nvSpPr>
          <p:spPr>
            <a:xfrm>
              <a:off x="1810441" y="26829163"/>
              <a:ext cx="697082" cy="648489"/>
            </a:xfrm>
            <a:prstGeom prst="rect">
              <a:avLst/>
            </a:prstGeom>
            <a:solidFill>
              <a:schemeClr val="tx1"/>
            </a:solidFill>
          </p:spPr>
          <p:txBody>
            <a:bodyPr wrap="square" rtlCol="0">
              <a:spAutoFit/>
            </a:bodyPr>
            <a:lstStyle/>
            <a:p>
              <a:pPr algn="ctr"/>
              <a:r>
                <a:rPr lang="en-US" sz="2667" dirty="0">
                  <a:solidFill>
                    <a:schemeClr val="bg1"/>
                  </a:solidFill>
                </a:rPr>
                <a:t>A</a:t>
              </a:r>
            </a:p>
          </p:txBody>
        </p:sp>
      </p:grpSp>
      <p:sp>
        <p:nvSpPr>
          <p:cNvPr id="84" name="Rectangle 83"/>
          <p:cNvSpPr/>
          <p:nvPr/>
        </p:nvSpPr>
        <p:spPr>
          <a:xfrm>
            <a:off x="2134537" y="19736562"/>
            <a:ext cx="6653004" cy="2106987"/>
          </a:xfrm>
          <a:prstGeom prst="rect">
            <a:avLst/>
          </a:prstGeom>
        </p:spPr>
        <p:txBody>
          <a:bodyPr wrap="square">
            <a:spAutoFit/>
          </a:bodyPr>
          <a:lstStyle/>
          <a:p>
            <a:pPr algn="just"/>
            <a:r>
              <a:rPr lang="en-US" sz="1309" b="1" dirty="0">
                <a:latin typeface="Times New Roman" panose="02020603050405020304" pitchFamily="18" charset="0"/>
                <a:ea typeface="Calibri" panose="020F0502020204030204" pitchFamily="34" charset="0"/>
                <a:cs typeface="Times New Roman" panose="02020603050405020304" pitchFamily="18" charset="0"/>
              </a:rPr>
              <a:t>Figure 2. (top) Advanced Blast Simulator (ABS) was used to re-create free field blast exposures. Acetate membranes are passively ruptured following pressurization using helium gas in the driver section (A). The blast waves (17 psi) reach the animal located in the test section (B) and is dissipated in the end-wave eliminator (C).  </a:t>
            </a:r>
            <a:r>
              <a:rPr lang="en-US" sz="1309" b="1" dirty="0">
                <a:latin typeface="Times New Roman" panose="02020603050405020304" pitchFamily="18" charset="0"/>
                <a:cs typeface="Times New Roman" panose="02020603050405020304" pitchFamily="18" charset="0"/>
              </a:rPr>
              <a:t>Animals were exposed to 3 blasts separated by 1 hour.  Sham animals were exposed to the same anesthesia and auditory stimulus without being exposed to the blast wave. (bottom) Representative pressure profile of the blast wave generated from the blast simulator. Animals were treated with either touch or cOMM treatment 24 hours following injury. Immunohistochemistry and open field test was conducted to determine the effect of cOMM on the blast-induced TBI response.</a:t>
            </a:r>
            <a:endParaRPr lang="en-US" sz="1309" dirty="0"/>
          </a:p>
        </p:txBody>
      </p:sp>
      <p:sp>
        <p:nvSpPr>
          <p:cNvPr id="85" name="Shape 204"/>
          <p:cNvSpPr txBox="1">
            <a:spLocks/>
          </p:cNvSpPr>
          <p:nvPr/>
        </p:nvSpPr>
        <p:spPr>
          <a:xfrm>
            <a:off x="9371459" y="18535380"/>
            <a:ext cx="6936616" cy="1791089"/>
          </a:xfrm>
          <a:prstGeom prst="rect">
            <a:avLst/>
          </a:prstGeom>
          <a:noFill/>
          <a:ln>
            <a:noFill/>
          </a:ln>
        </p:spPr>
        <p:txBody>
          <a:bodyPr vert="horz" lIns="119217" tIns="119217" rIns="119217" bIns="119217" rtlCol="0" anchor="t" anchorCtr="0">
            <a:noAutofit/>
          </a:bodyPr>
          <a:lstStyle>
            <a:lvl1pPr marL="0" marR="0" lvl="0" indent="0" algn="l" defTabSz="1404518" rtl="0" eaLnBrk="1" latinLnBrk="0" hangingPunct="1">
              <a:spcBef>
                <a:spcPts val="3800"/>
              </a:spcBef>
              <a:spcAft>
                <a:spcPts val="0"/>
              </a:spcAft>
              <a:buClr>
                <a:schemeClr val="accent1"/>
              </a:buClr>
              <a:buSzPct val="92000"/>
              <a:buFont typeface="Noto Sans Symbols"/>
              <a:buNone/>
              <a:defRPr sz="2800" b="0" i="0" u="none" strike="noStrike" kern="1200" cap="none">
                <a:solidFill>
                  <a:srgbClr val="404040"/>
                </a:solidFill>
                <a:latin typeface="Arial"/>
                <a:ea typeface="Trebuchet MS"/>
                <a:cs typeface="Arial"/>
                <a:sym typeface="Trebuchet MS"/>
              </a:defRPr>
            </a:lvl1pPr>
            <a:lvl2pPr marL="1168400" marR="0" lvl="1" indent="-3683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2pPr>
            <a:lvl3pPr marL="1612900" marR="0" lvl="2" indent="-3556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3pPr>
            <a:lvl4pPr marL="2095500" marR="0" lvl="3" indent="-393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4pPr>
            <a:lvl5pPr marL="2463800" marR="0" lvl="4" indent="-266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lgn="just"/>
            <a:r>
              <a:rPr lang="en-US" sz="1455" b="1" dirty="0">
                <a:solidFill>
                  <a:schemeClr val="tx1"/>
                </a:solidFill>
                <a:latin typeface="Times New Roman" panose="02020603050405020304" pitchFamily="18" charset="0"/>
                <a:cs typeface="Times New Roman" panose="02020603050405020304" pitchFamily="18" charset="0"/>
              </a:rPr>
              <a:t>Figure 4.  At 7 days post blast-TBI, analysis of Aquaporin 4 showed a trending increase in the Blast-touch animals compared to both Sham touch and Blast cOMM (p &lt; 0.1). </a:t>
            </a:r>
            <a:r>
              <a:rPr lang="en-US" sz="1455" b="1" dirty="0">
                <a:solidFill>
                  <a:prstClr val="black"/>
                </a:solidFill>
                <a:latin typeface="Times New Roman" panose="02020603050405020304" pitchFamily="18" charset="0"/>
                <a:cs typeface="Times New Roman" panose="02020603050405020304" pitchFamily="18" charset="0"/>
              </a:rPr>
              <a:t>In brain inflammation AQP4 has been shown to be upregulated during the edema resolution phase at 2-14 days post TBI and also suggests a disruption to the blood brain barrier.  Our preliminary results indicate that without cOMM treatment the animals are still in the edema resolution phase whereas the cOMM treated animals appear to have returned to a preinjury level thus suggesting that cOMM has a positive effect on fluid flow and removal of excess fluid and toxic molecules.  </a:t>
            </a:r>
            <a:r>
              <a:rPr lang="en-US" sz="1455" b="1" dirty="0">
                <a:latin typeface="Times New Roman" panose="02020603050405020304" pitchFamily="18" charset="0"/>
                <a:cs typeface="Times New Roman" panose="02020603050405020304" pitchFamily="18" charset="0"/>
              </a:rPr>
              <a:t>All values are expressed as mean</a:t>
            </a:r>
            <a:r>
              <a:rPr lang="en-US" sz="1455" b="1" i="1" dirty="0">
                <a:latin typeface="Times New Roman" panose="02020603050405020304" pitchFamily="18" charset="0"/>
                <a:ea typeface="Calibri" panose="020F0502020204030204" pitchFamily="34" charset="0"/>
                <a:cs typeface="Times New Roman" panose="02020603050405020304" pitchFamily="18" charset="0"/>
              </a:rPr>
              <a:t> </a:t>
            </a:r>
            <a:r>
              <a:rPr lang="en-US" sz="1455" b="1" i="1" dirty="0">
                <a:latin typeface="Times New Roman" panose="02020603050405020304" pitchFamily="18" charset="0"/>
                <a:cs typeface="Times New Roman" panose="02020603050405020304" pitchFamily="18" charset="0"/>
              </a:rPr>
              <a:t>± </a:t>
            </a:r>
            <a:r>
              <a:rPr lang="en-US" sz="1455" b="1" dirty="0">
                <a:latin typeface="Times New Roman" panose="02020603050405020304" pitchFamily="18" charset="0"/>
                <a:cs typeface="Times New Roman" panose="02020603050405020304" pitchFamily="18" charset="0"/>
              </a:rPr>
              <a:t>SEM</a:t>
            </a:r>
            <a:r>
              <a:rPr lang="en-US" sz="1455" b="1" i="1" dirty="0">
                <a:latin typeface="Times New Roman" panose="02020603050405020304" pitchFamily="18" charset="0"/>
                <a:cs typeface="Times New Roman" panose="02020603050405020304" pitchFamily="18" charset="0"/>
              </a:rPr>
              <a:t>.</a:t>
            </a:r>
            <a:endParaRPr lang="en-US" sz="1455" b="1" dirty="0">
              <a:latin typeface="Times New Roman" panose="02020603050405020304" pitchFamily="18" charset="0"/>
              <a:cs typeface="Times New Roman" panose="02020603050405020304" pitchFamily="18" charset="0"/>
            </a:endParaRPr>
          </a:p>
        </p:txBody>
      </p:sp>
      <p:sp>
        <p:nvSpPr>
          <p:cNvPr id="103" name="Rounded Rectangle 102"/>
          <p:cNvSpPr/>
          <p:nvPr/>
        </p:nvSpPr>
        <p:spPr>
          <a:xfrm>
            <a:off x="2742327" y="15567048"/>
            <a:ext cx="5676419" cy="4477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18" b="1" dirty="0">
                <a:ln w="1905"/>
                <a:solidFill>
                  <a:schemeClr val="accent6">
                    <a:lumMod val="75000"/>
                  </a:schemeClr>
                </a:solidFill>
                <a:effectLst>
                  <a:outerShdw blurRad="38100" dist="38100" dir="2700000" algn="tl">
                    <a:srgbClr val="000000">
                      <a:alpha val="43137"/>
                    </a:srgbClr>
                  </a:outerShdw>
                </a:effectLst>
              </a:rPr>
              <a:t>cOMM treatment for blast-induced TBI </a:t>
            </a:r>
          </a:p>
        </p:txBody>
      </p:sp>
      <p:graphicFrame>
        <p:nvGraphicFramePr>
          <p:cNvPr id="2" name="Object 1"/>
          <p:cNvGraphicFramePr>
            <a:graphicFrameLocks noChangeAspect="1"/>
          </p:cNvGraphicFramePr>
          <p:nvPr>
            <p:extLst>
              <p:ext uri="{D42A27DB-BD31-4B8C-83A1-F6EECF244321}">
                <p14:modId xmlns:p14="http://schemas.microsoft.com/office/powerpoint/2010/main" val="1630184078"/>
              </p:ext>
            </p:extLst>
          </p:nvPr>
        </p:nvGraphicFramePr>
        <p:xfrm>
          <a:off x="10695710" y="7908540"/>
          <a:ext cx="3892879" cy="2602940"/>
        </p:xfrm>
        <a:graphic>
          <a:graphicData uri="http://schemas.openxmlformats.org/presentationml/2006/ole">
            <mc:AlternateContent xmlns:mc="http://schemas.openxmlformats.org/markup-compatibility/2006">
              <mc:Choice xmlns:v="urn:schemas-microsoft-com:vml" Requires="v">
                <p:oleObj name="Prism 8" r:id="rId10" imgW="4701932" imgH="3143785" progId="Prism8.Document">
                  <p:embed/>
                </p:oleObj>
              </mc:Choice>
              <mc:Fallback>
                <p:oleObj name="Prism 8" r:id="rId10" imgW="4701932" imgH="3143785" progId="Prism8.Document">
                  <p:embed/>
                  <p:pic>
                    <p:nvPicPr>
                      <p:cNvPr id="0" name=""/>
                      <p:cNvPicPr/>
                      <p:nvPr/>
                    </p:nvPicPr>
                    <p:blipFill>
                      <a:blip r:embed="rId11"/>
                      <a:stretch>
                        <a:fillRect/>
                      </a:stretch>
                    </p:blipFill>
                    <p:spPr>
                      <a:xfrm>
                        <a:off x="10695710" y="7908540"/>
                        <a:ext cx="3892879" cy="2602940"/>
                      </a:xfrm>
                      <a:prstGeom prst="rect">
                        <a:avLst/>
                      </a:prstGeom>
                    </p:spPr>
                  </p:pic>
                </p:oleObj>
              </mc:Fallback>
            </mc:AlternateContent>
          </a:graphicData>
        </a:graphic>
      </p:graphicFrame>
      <p:pic>
        <p:nvPicPr>
          <p:cNvPr id="6" name="Picture 5"/>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t="3576" b="5364"/>
          <a:stretch/>
        </p:blipFill>
        <p:spPr>
          <a:xfrm rot="10800000">
            <a:off x="9557941" y="5177919"/>
            <a:ext cx="3320801" cy="1379111"/>
          </a:xfrm>
          <a:prstGeom prst="rect">
            <a:avLst/>
          </a:prstGeom>
        </p:spPr>
      </p:pic>
      <p:pic>
        <p:nvPicPr>
          <p:cNvPr id="8" name="Picture 7"/>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0800000" flipH="1">
            <a:off x="12878741" y="5180441"/>
            <a:ext cx="3121137" cy="1376588"/>
          </a:xfrm>
          <a:prstGeom prst="rect">
            <a:avLst/>
          </a:prstGeom>
        </p:spPr>
      </p:pic>
      <p:sp>
        <p:nvSpPr>
          <p:cNvPr id="70" name="Rounded Rectangle 69"/>
          <p:cNvSpPr/>
          <p:nvPr/>
        </p:nvSpPr>
        <p:spPr>
          <a:xfrm>
            <a:off x="2717292" y="9489701"/>
            <a:ext cx="5676419" cy="4477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909" b="1" dirty="0">
                <a:ln w="1905"/>
                <a:solidFill>
                  <a:schemeClr val="accent6">
                    <a:lumMod val="75000"/>
                  </a:schemeClr>
                </a:solidFill>
                <a:effectLst>
                  <a:outerShdw blurRad="38100" dist="38100" dir="2700000" algn="tl">
                    <a:srgbClr val="000000">
                      <a:alpha val="43137"/>
                    </a:srgbClr>
                  </a:outerShdw>
                </a:effectLst>
              </a:rPr>
              <a:t>Osteopathy in the cranial field</a:t>
            </a:r>
          </a:p>
        </p:txBody>
      </p:sp>
      <p:sp>
        <p:nvSpPr>
          <p:cNvPr id="71" name="Rounded Rectangle 70"/>
          <p:cNvSpPr/>
          <p:nvPr/>
        </p:nvSpPr>
        <p:spPr>
          <a:xfrm>
            <a:off x="9384589" y="4356389"/>
            <a:ext cx="6800248" cy="773657"/>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18" b="1" dirty="0">
                <a:ln w="1905"/>
                <a:solidFill>
                  <a:schemeClr val="accent6">
                    <a:lumMod val="75000"/>
                  </a:schemeClr>
                </a:solidFill>
                <a:effectLst>
                  <a:outerShdw blurRad="38100" dist="38100" dir="2700000" algn="tl">
                    <a:srgbClr val="000000">
                      <a:alpha val="43137"/>
                    </a:srgbClr>
                  </a:outerShdw>
                </a:effectLst>
              </a:rPr>
              <a:t>Influences of cOMM on fluid flow within the brain</a:t>
            </a:r>
          </a:p>
        </p:txBody>
      </p:sp>
      <p:sp>
        <p:nvSpPr>
          <p:cNvPr id="15" name="Rectangle 14"/>
          <p:cNvSpPr/>
          <p:nvPr/>
        </p:nvSpPr>
        <p:spPr>
          <a:xfrm>
            <a:off x="9339209" y="6644268"/>
            <a:ext cx="6732425" cy="1301125"/>
          </a:xfrm>
          <a:prstGeom prst="rect">
            <a:avLst/>
          </a:prstGeom>
        </p:spPr>
        <p:txBody>
          <a:bodyPr wrap="square">
            <a:spAutoFit/>
          </a:bodyPr>
          <a:lstStyle/>
          <a:p>
            <a:pPr lvl="0" algn="just"/>
            <a:r>
              <a:rPr lang="en-US" sz="1309" b="1" dirty="0">
                <a:solidFill>
                  <a:prstClr val="black"/>
                </a:solidFill>
                <a:latin typeface="Times New Roman" panose="02020603050405020304" pitchFamily="18" charset="0"/>
                <a:cs typeface="Times New Roman" panose="02020603050405020304" pitchFamily="18" charset="0"/>
              </a:rPr>
              <a:t>Figure 2. Fluorescently labeled ovalbumin molecules (tracers) were delivered into the cisterna magna of anesthetized uninjured male rats (left: cOMM, right: sham-touch), followed by one session of cOMM after ten minutes. One hour following the cOMM session, rodents were </a:t>
            </a:r>
            <a:r>
              <a:rPr lang="en-US" sz="1309" b="1" dirty="0" err="1">
                <a:solidFill>
                  <a:prstClr val="black"/>
                </a:solidFill>
                <a:latin typeface="Times New Roman" panose="02020603050405020304" pitchFamily="18" charset="0"/>
                <a:cs typeface="Times New Roman" panose="02020603050405020304" pitchFamily="18" charset="0"/>
              </a:rPr>
              <a:t>transcardially</a:t>
            </a:r>
            <a:r>
              <a:rPr lang="en-US" sz="1309" b="1" dirty="0">
                <a:solidFill>
                  <a:prstClr val="black"/>
                </a:solidFill>
                <a:latin typeface="Times New Roman" panose="02020603050405020304" pitchFamily="18" charset="0"/>
                <a:cs typeface="Times New Roman" panose="02020603050405020304" pitchFamily="18" charset="0"/>
              </a:rPr>
              <a:t> perfused and fixed with 4% paraformaldehyde to visualize penetration of fluorescent tracers into the brain parenchyma. Brains were collected, sectioned and conventional fluorescence microscopy was used to measure tracer levels.</a:t>
            </a:r>
            <a:endParaRPr lang="en-US" sz="1309" i="1" dirty="0">
              <a:solidFill>
                <a:prstClr val="black"/>
              </a:solidFill>
              <a:latin typeface="Times New Roman" panose="02020603050405020304" pitchFamily="18" charset="0"/>
              <a:cs typeface="Times New Roman" panose="02020603050405020304" pitchFamily="18" charset="0"/>
            </a:endParaRPr>
          </a:p>
        </p:txBody>
      </p:sp>
      <p:pic>
        <p:nvPicPr>
          <p:cNvPr id="74" name="Picture 73"/>
          <p:cNvPicPr>
            <a:picLocks noChangeAspect="1"/>
          </p:cNvPicPr>
          <p:nvPr/>
        </p:nvPicPr>
        <p:blipFill>
          <a:blip r:embed="rId16"/>
          <a:stretch>
            <a:fillRect/>
          </a:stretch>
        </p:blipFill>
        <p:spPr>
          <a:xfrm>
            <a:off x="2178673" y="17914715"/>
            <a:ext cx="3469132" cy="1694565"/>
          </a:xfrm>
          <a:prstGeom prst="rect">
            <a:avLst/>
          </a:prstGeom>
        </p:spPr>
      </p:pic>
      <p:sp>
        <p:nvSpPr>
          <p:cNvPr id="58" name="Rectangle 57"/>
          <p:cNvSpPr/>
          <p:nvPr/>
        </p:nvSpPr>
        <p:spPr>
          <a:xfrm>
            <a:off x="9271585" y="10391677"/>
            <a:ext cx="6840905" cy="898195"/>
          </a:xfrm>
          <a:prstGeom prst="rect">
            <a:avLst/>
          </a:prstGeom>
        </p:spPr>
        <p:txBody>
          <a:bodyPr wrap="square">
            <a:spAutoFit/>
          </a:bodyPr>
          <a:lstStyle/>
          <a:p>
            <a:pPr lvl="0" algn="just"/>
            <a:r>
              <a:rPr lang="en-US" sz="1309" b="1" dirty="0">
                <a:latin typeface="Times New Roman" panose="02020603050405020304" pitchFamily="18" charset="0"/>
                <a:ea typeface="Trebuchet MS"/>
                <a:cs typeface="Times New Roman" panose="02020603050405020304" pitchFamily="18" charset="0"/>
                <a:sym typeface="Trebuchet MS"/>
              </a:rPr>
              <a:t>Figure 3. The percent area of labeled ovalbumin tracers in the brain tissue was measured as an indirect association of diffused particles to brain fluid flow in uninjured animals. The percent area in the animals exposed to the touch treatment was significantly higher (*p = 0.039) compared to the cOMM treatment group.  All values are expressed as mean</a:t>
            </a:r>
            <a:r>
              <a:rPr lang="en-US" sz="1309" b="1" i="1" dirty="0">
                <a:latin typeface="Times New Roman" panose="02020603050405020304" pitchFamily="18" charset="0"/>
                <a:ea typeface="Calibri" panose="020F0502020204030204" pitchFamily="34" charset="0"/>
                <a:cs typeface="Times New Roman" panose="02020603050405020304" pitchFamily="18" charset="0"/>
              </a:rPr>
              <a:t> </a:t>
            </a:r>
            <a:r>
              <a:rPr lang="en-US" sz="1309" b="1" i="1" dirty="0">
                <a:latin typeface="Times New Roman" panose="02020603050405020304" pitchFamily="18" charset="0"/>
                <a:cs typeface="Times New Roman" panose="02020603050405020304" pitchFamily="18" charset="0"/>
              </a:rPr>
              <a:t>± </a:t>
            </a:r>
            <a:r>
              <a:rPr lang="en-US" sz="1309" b="1" dirty="0">
                <a:latin typeface="Times New Roman" panose="02020603050405020304" pitchFamily="18" charset="0"/>
                <a:cs typeface="Times New Roman" panose="02020603050405020304" pitchFamily="18" charset="0"/>
              </a:rPr>
              <a:t>SEM</a:t>
            </a:r>
            <a:r>
              <a:rPr lang="en-US" sz="1309" b="1" i="1" dirty="0">
                <a:latin typeface="Times New Roman" panose="02020603050405020304" pitchFamily="18" charset="0"/>
                <a:cs typeface="Times New Roman" panose="02020603050405020304" pitchFamily="18" charset="0"/>
              </a:rPr>
              <a:t>.</a:t>
            </a:r>
            <a:endParaRPr lang="en-US" sz="1309" b="1" dirty="0">
              <a:latin typeface="Times New Roman" panose="02020603050405020304" pitchFamily="18" charset="0"/>
              <a:ea typeface="Trebuchet MS"/>
              <a:cs typeface="Times New Roman" panose="02020603050405020304" pitchFamily="18" charset="0"/>
              <a:sym typeface="Trebuchet MS"/>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3221252337"/>
              </p:ext>
            </p:extLst>
          </p:nvPr>
        </p:nvGraphicFramePr>
        <p:xfrm>
          <a:off x="16514137" y="3745803"/>
          <a:ext cx="3800614" cy="2845031"/>
        </p:xfrm>
        <a:graphic>
          <a:graphicData uri="http://schemas.openxmlformats.org/presentationml/2006/ole">
            <mc:AlternateContent xmlns:mc="http://schemas.openxmlformats.org/markup-compatibility/2006">
              <mc:Choice xmlns:v="urn:schemas-microsoft-com:vml" Requires="v">
                <p:oleObj name="Prism 9" r:id="rId17" imgW="4000145" imgH="2994327" progId="Prism9.Document">
                  <p:embed/>
                </p:oleObj>
              </mc:Choice>
              <mc:Fallback>
                <p:oleObj name="Prism 9" r:id="rId17" imgW="4000145" imgH="2994327" progId="Prism9.Document">
                  <p:embed/>
                  <p:pic>
                    <p:nvPicPr>
                      <p:cNvPr id="3" name="Object 2"/>
                      <p:cNvPicPr/>
                      <p:nvPr/>
                    </p:nvPicPr>
                    <p:blipFill>
                      <a:blip r:embed="rId18"/>
                      <a:stretch>
                        <a:fillRect/>
                      </a:stretch>
                    </p:blipFill>
                    <p:spPr>
                      <a:xfrm>
                        <a:off x="16514137" y="3745803"/>
                        <a:ext cx="3800614" cy="2845031"/>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643810520"/>
              </p:ext>
            </p:extLst>
          </p:nvPr>
        </p:nvGraphicFramePr>
        <p:xfrm>
          <a:off x="19762175" y="3909304"/>
          <a:ext cx="4202244" cy="2981582"/>
        </p:xfrm>
        <a:graphic>
          <a:graphicData uri="http://schemas.openxmlformats.org/presentationml/2006/ole">
            <mc:AlternateContent xmlns:mc="http://schemas.openxmlformats.org/markup-compatibility/2006">
              <mc:Choice xmlns:v="urn:schemas-microsoft-com:vml" Requires="v">
                <p:oleObj name="Prism 8" r:id="rId19" imgW="4104107" imgH="2912206" progId="Prism8.Document">
                  <p:embed/>
                </p:oleObj>
              </mc:Choice>
              <mc:Fallback>
                <p:oleObj name="Prism 8" r:id="rId19" imgW="4104107" imgH="2912206" progId="Prism8.Document">
                  <p:embed/>
                  <p:pic>
                    <p:nvPicPr>
                      <p:cNvPr id="3" name="Object 2"/>
                      <p:cNvPicPr/>
                      <p:nvPr/>
                    </p:nvPicPr>
                    <p:blipFill>
                      <a:blip r:embed="rId20"/>
                      <a:stretch>
                        <a:fillRect/>
                      </a:stretch>
                    </p:blipFill>
                    <p:spPr>
                      <a:xfrm>
                        <a:off x="19762175" y="3909304"/>
                        <a:ext cx="4202244" cy="2981582"/>
                      </a:xfrm>
                      <a:prstGeom prst="rect">
                        <a:avLst/>
                      </a:prstGeom>
                    </p:spPr>
                  </p:pic>
                </p:oleObj>
              </mc:Fallback>
            </mc:AlternateContent>
          </a:graphicData>
        </a:graphic>
      </p:graphicFrame>
      <p:sp>
        <p:nvSpPr>
          <p:cNvPr id="66" name="Shape 204"/>
          <p:cNvSpPr txBox="1">
            <a:spLocks/>
          </p:cNvSpPr>
          <p:nvPr/>
        </p:nvSpPr>
        <p:spPr>
          <a:xfrm>
            <a:off x="16749757" y="8891911"/>
            <a:ext cx="6669326" cy="1926572"/>
          </a:xfrm>
          <a:prstGeom prst="rect">
            <a:avLst/>
          </a:prstGeom>
          <a:noFill/>
          <a:ln>
            <a:noFill/>
          </a:ln>
        </p:spPr>
        <p:txBody>
          <a:bodyPr vert="horz" lIns="119217" tIns="119217" rIns="119217" bIns="119217" rtlCol="0" anchor="t" anchorCtr="0">
            <a:noAutofit/>
          </a:bodyPr>
          <a:lstStyle>
            <a:lvl1pPr marL="0" marR="0" lvl="0" indent="0" algn="l" defTabSz="1404518" rtl="0" eaLnBrk="1" latinLnBrk="0" hangingPunct="1">
              <a:spcBef>
                <a:spcPts val="3800"/>
              </a:spcBef>
              <a:spcAft>
                <a:spcPts val="0"/>
              </a:spcAft>
              <a:buClr>
                <a:schemeClr val="accent1"/>
              </a:buClr>
              <a:buSzPct val="92000"/>
              <a:buFont typeface="Noto Sans Symbols"/>
              <a:buNone/>
              <a:defRPr sz="2800" b="0" i="0" u="none" strike="noStrike" kern="1200" cap="none">
                <a:solidFill>
                  <a:srgbClr val="404040"/>
                </a:solidFill>
                <a:latin typeface="Arial"/>
                <a:ea typeface="Trebuchet MS"/>
                <a:cs typeface="Arial"/>
                <a:sym typeface="Trebuchet MS"/>
              </a:defRPr>
            </a:lvl1pPr>
            <a:lvl2pPr marL="1168400" marR="0" lvl="1" indent="-3683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2pPr>
            <a:lvl3pPr marL="1612900" marR="0" lvl="2" indent="-3556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3pPr>
            <a:lvl4pPr marL="2095500" marR="0" lvl="3" indent="-393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4pPr>
            <a:lvl5pPr marL="2463800" marR="0" lvl="4" indent="-266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lgn="just"/>
            <a:r>
              <a:rPr lang="en-US" sz="1455" b="1" dirty="0">
                <a:solidFill>
                  <a:schemeClr val="tx1"/>
                </a:solidFill>
                <a:latin typeface="Times New Roman" panose="02020603050405020304" pitchFamily="18" charset="0"/>
                <a:cs typeface="Times New Roman" panose="02020603050405020304" pitchFamily="18" charset="0"/>
              </a:rPr>
              <a:t>Figure 5.  Microglia activation is observed 7 days following blast injury. A: There is a significant decrease (p &lt; 0.05) in the size of microglia in the motor cortex region of the brain of blast touch animals, in comparison to sham touch, and cOMM treated blast animals. B: There is a significant increase in area fraction in the PFC and MC in blast animals that received cOMM treatment in comparison to sham and blast touch groups. This may indicate increases in microglia proliferation in response to treatment of the injury. </a:t>
            </a:r>
            <a:r>
              <a:rPr lang="en-US" sz="1455" b="1" dirty="0">
                <a:latin typeface="Times New Roman" panose="02020603050405020304" pitchFamily="18" charset="0"/>
                <a:cs typeface="Times New Roman" panose="02020603050405020304" pitchFamily="18" charset="0"/>
              </a:rPr>
              <a:t>All values are expressed as mean</a:t>
            </a:r>
            <a:r>
              <a:rPr lang="en-US" sz="1455" b="1" i="1" dirty="0">
                <a:latin typeface="Times New Roman" panose="02020603050405020304" pitchFamily="18" charset="0"/>
                <a:ea typeface="Calibri" panose="020F0502020204030204" pitchFamily="34" charset="0"/>
                <a:cs typeface="Times New Roman" panose="02020603050405020304" pitchFamily="18" charset="0"/>
              </a:rPr>
              <a:t> </a:t>
            </a:r>
            <a:r>
              <a:rPr lang="en-US" sz="1455" b="1" i="1" dirty="0">
                <a:latin typeface="Times New Roman" panose="02020603050405020304" pitchFamily="18" charset="0"/>
                <a:cs typeface="Times New Roman" panose="02020603050405020304" pitchFamily="18" charset="0"/>
              </a:rPr>
              <a:t>± </a:t>
            </a:r>
            <a:r>
              <a:rPr lang="en-US" sz="1455" b="1" dirty="0">
                <a:latin typeface="Times New Roman" panose="02020603050405020304" pitchFamily="18" charset="0"/>
                <a:cs typeface="Times New Roman" panose="02020603050405020304" pitchFamily="18" charset="0"/>
              </a:rPr>
              <a:t>SEM</a:t>
            </a:r>
            <a:r>
              <a:rPr lang="en-US" sz="1455" b="1" i="1" dirty="0">
                <a:latin typeface="Times New Roman" panose="02020603050405020304" pitchFamily="18" charset="0"/>
                <a:cs typeface="Times New Roman" panose="02020603050405020304" pitchFamily="18" charset="0"/>
              </a:rPr>
              <a:t>.</a:t>
            </a:r>
            <a:endParaRPr lang="en-US" sz="1455" b="1" dirty="0">
              <a:latin typeface="Times New Roman" panose="02020603050405020304" pitchFamily="18" charset="0"/>
              <a:cs typeface="Times New Roman" panose="02020603050405020304" pitchFamily="18" charset="0"/>
            </a:endParaRPr>
          </a:p>
        </p:txBody>
      </p:sp>
      <p:sp>
        <p:nvSpPr>
          <p:cNvPr id="67" name="Shape 204"/>
          <p:cNvSpPr txBox="1">
            <a:spLocks/>
          </p:cNvSpPr>
          <p:nvPr/>
        </p:nvSpPr>
        <p:spPr>
          <a:xfrm>
            <a:off x="2242055" y="13562516"/>
            <a:ext cx="6626893" cy="2004531"/>
          </a:xfrm>
          <a:prstGeom prst="rect">
            <a:avLst/>
          </a:prstGeom>
          <a:noFill/>
          <a:ln>
            <a:noFill/>
          </a:ln>
        </p:spPr>
        <p:txBody>
          <a:bodyPr vert="horz" lIns="119217" tIns="119217" rIns="119217" bIns="119217" rtlCol="0" anchor="t" anchorCtr="0">
            <a:noAutofit/>
          </a:bodyPr>
          <a:lstStyle>
            <a:lvl1pPr marL="0" marR="0" lvl="0" indent="0" algn="l" defTabSz="1404518" rtl="0" eaLnBrk="1" latinLnBrk="0" hangingPunct="1">
              <a:spcBef>
                <a:spcPts val="3800"/>
              </a:spcBef>
              <a:spcAft>
                <a:spcPts val="0"/>
              </a:spcAft>
              <a:buClr>
                <a:schemeClr val="accent1"/>
              </a:buClr>
              <a:buSzPct val="92000"/>
              <a:buFont typeface="Noto Sans Symbols"/>
              <a:buNone/>
              <a:defRPr sz="2800" b="0" i="0" u="none" strike="noStrike" kern="1200" cap="none">
                <a:solidFill>
                  <a:srgbClr val="404040"/>
                </a:solidFill>
                <a:latin typeface="Arial"/>
                <a:ea typeface="Trebuchet MS"/>
                <a:cs typeface="Arial"/>
                <a:sym typeface="Trebuchet MS"/>
              </a:defRPr>
            </a:lvl1pPr>
            <a:lvl2pPr marL="1168400" marR="0" lvl="1" indent="-3683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2pPr>
            <a:lvl3pPr marL="1612900" marR="0" lvl="2" indent="-3556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3pPr>
            <a:lvl4pPr marL="2095500" marR="0" lvl="3" indent="-393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4pPr>
            <a:lvl5pPr marL="2463800" marR="0" lvl="4" indent="-266700" algn="l" defTabSz="1404518" rtl="0" eaLnBrk="1" latinLnBrk="0" hangingPunct="1">
              <a:spcBef>
                <a:spcPts val="3800"/>
              </a:spcBef>
              <a:spcAft>
                <a:spcPts val="0"/>
              </a:spcAft>
              <a:buClr>
                <a:schemeClr val="accent1"/>
              </a:buClr>
              <a:buSzPct val="80000"/>
              <a:buFont typeface="Noto Sans Symbols"/>
              <a:buChar char="▶"/>
              <a:defRPr sz="2000" b="0" i="0" u="none" strike="noStrike" kern="1200" cap="none">
                <a:solidFill>
                  <a:srgbClr val="404040"/>
                </a:solidFill>
                <a:latin typeface="Trebuchet MS"/>
                <a:ea typeface="Trebuchet MS"/>
                <a:cs typeface="Trebuchet MS"/>
                <a:sym typeface="Trebuchet MS"/>
              </a:defRPr>
            </a:lvl5pPr>
            <a:lvl6pPr marL="9448800" marR="0" lvl="5"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6pPr>
            <a:lvl7pPr marL="11163300" marR="0" lvl="6"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7pPr>
            <a:lvl8pPr marL="12877800" marR="0" lvl="7"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8pPr>
            <a:lvl9pPr marL="14592300" marR="0" lvl="8" indent="-635000" algn="l" defTabSz="1404518" rtl="0" eaLnBrk="1" latinLnBrk="0" hangingPunct="1">
              <a:spcBef>
                <a:spcPts val="3800"/>
              </a:spcBef>
              <a:spcAft>
                <a:spcPts val="0"/>
              </a:spcAft>
              <a:buClr>
                <a:schemeClr val="accent1"/>
              </a:buClr>
              <a:buSzPct val="80000"/>
              <a:buFont typeface="Noto Sans Symbols"/>
              <a:buChar char="▶"/>
              <a:defRPr sz="4500" b="0" i="0" u="none" strike="noStrike" kern="1200" cap="none">
                <a:solidFill>
                  <a:srgbClr val="3F3F3F"/>
                </a:solidFill>
                <a:latin typeface="Trebuchet MS"/>
                <a:ea typeface="Trebuchet MS"/>
                <a:cs typeface="Trebuchet MS"/>
                <a:sym typeface="Trebuchet MS"/>
              </a:defRPr>
            </a:lvl9pPr>
          </a:lstStyle>
          <a:p>
            <a:pPr algn="just" defTabSz="936415">
              <a:spcBef>
                <a:spcPts val="2533"/>
              </a:spcBef>
              <a:buClr>
                <a:srgbClr val="4D1434"/>
              </a:buClr>
              <a:defRPr/>
            </a:pPr>
            <a:r>
              <a:rPr lang="en-US" sz="1309" b="1" dirty="0">
                <a:solidFill>
                  <a:sysClr val="windowText" lastClr="000000"/>
                </a:solidFill>
                <a:latin typeface="Times New Roman" panose="02020603050405020304" pitchFamily="18" charset="0"/>
                <a:cs typeface="Times New Roman" panose="02020603050405020304" pitchFamily="18" charset="0"/>
              </a:rPr>
              <a:t>Figure 1. For </a:t>
            </a:r>
            <a:r>
              <a:rPr lang="en-US" sz="1309" b="1" dirty="0" err="1">
                <a:solidFill>
                  <a:sysClr val="windowText" lastClr="000000"/>
                </a:solidFill>
                <a:latin typeface="Times New Roman" panose="02020603050405020304" pitchFamily="18" charset="0"/>
                <a:cs typeface="Times New Roman" panose="02020603050405020304" pitchFamily="18" charset="0"/>
              </a:rPr>
              <a:t>cOMM</a:t>
            </a:r>
            <a:r>
              <a:rPr lang="en-US" sz="1309" b="1" dirty="0">
                <a:solidFill>
                  <a:sysClr val="windowText" lastClr="000000"/>
                </a:solidFill>
                <a:latin typeface="Times New Roman" panose="02020603050405020304" pitchFamily="18" charset="0"/>
                <a:cs typeface="Times New Roman" panose="02020603050405020304" pitchFamily="18" charset="0"/>
              </a:rPr>
              <a:t>, gentle pressure was placed over the rats’ occiput, medial to the junction of the occiput and temporal bone and inferior to lambda thereby placing tension on the </a:t>
            </a:r>
            <a:r>
              <a:rPr lang="en-US" sz="1309" b="1" dirty="0" err="1">
                <a:solidFill>
                  <a:sysClr val="windowText" lastClr="000000"/>
                </a:solidFill>
                <a:latin typeface="Times New Roman" panose="02020603050405020304" pitchFamily="18" charset="0"/>
                <a:cs typeface="Times New Roman" panose="02020603050405020304" pitchFamily="18" charset="0"/>
              </a:rPr>
              <a:t>dural</a:t>
            </a:r>
            <a:r>
              <a:rPr lang="en-US" sz="1309" b="1" dirty="0">
                <a:solidFill>
                  <a:sysClr val="windowText" lastClr="000000"/>
                </a:solidFill>
                <a:latin typeface="Times New Roman" panose="02020603050405020304" pitchFamily="18" charset="0"/>
                <a:cs typeface="Times New Roman" panose="02020603050405020304" pitchFamily="18" charset="0"/>
              </a:rPr>
              <a:t> membranes in the area of the 4th ventricle. This light pressure was then used to discourage the flexion phase of the respiratory mechanism and was held until the operator felt the tissue relax. The Lymphatic Pump Technique (LPT) was then performed which consisted of the operator pressing the abdomen with the thumb on one side and the index finger on the other side of the medial sagittal plane. Pressure was exerted medially and cranially to compress the lower ribs until sufficient resistance was produced and then released.</a:t>
            </a:r>
            <a:endParaRPr lang="en-US" sz="1309" b="1" dirty="0">
              <a:latin typeface="Times New Roman" panose="02020603050405020304" pitchFamily="18" charset="0"/>
              <a:cs typeface="Times New Roman" panose="02020603050405020304" pitchFamily="18" charset="0"/>
            </a:endParaRPr>
          </a:p>
        </p:txBody>
      </p:sp>
      <p:sp>
        <p:nvSpPr>
          <p:cNvPr id="55" name="Rounded Rectangle 54"/>
          <p:cNvSpPr/>
          <p:nvPr/>
        </p:nvSpPr>
        <p:spPr>
          <a:xfrm>
            <a:off x="9385088" y="12088007"/>
            <a:ext cx="6653004" cy="394977"/>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18" b="1" dirty="0">
                <a:ln w="1905"/>
                <a:solidFill>
                  <a:schemeClr val="accent6">
                    <a:lumMod val="75000"/>
                  </a:schemeClr>
                </a:solidFill>
                <a:effectLst>
                  <a:outerShdw blurRad="38100" dist="38100" dir="2700000" algn="tl">
                    <a:srgbClr val="000000">
                      <a:alpha val="43137"/>
                    </a:srgbClr>
                  </a:outerShdw>
                </a:effectLst>
              </a:rPr>
              <a:t>Histology 7 days post blast-TBI +/- cOMM</a:t>
            </a:r>
          </a:p>
        </p:txBody>
      </p:sp>
      <p:graphicFrame>
        <p:nvGraphicFramePr>
          <p:cNvPr id="11" name="Object 10"/>
          <p:cNvGraphicFramePr>
            <a:graphicFrameLocks noChangeAspect="1"/>
          </p:cNvGraphicFramePr>
          <p:nvPr>
            <p:extLst>
              <p:ext uri="{D42A27DB-BD31-4B8C-83A1-F6EECF244321}">
                <p14:modId xmlns:p14="http://schemas.microsoft.com/office/powerpoint/2010/main" val="3522002946"/>
              </p:ext>
            </p:extLst>
          </p:nvPr>
        </p:nvGraphicFramePr>
        <p:xfrm>
          <a:off x="10593091" y="12919181"/>
          <a:ext cx="4059236" cy="2730586"/>
        </p:xfrm>
        <a:graphic>
          <a:graphicData uri="http://schemas.openxmlformats.org/presentationml/2006/ole">
            <mc:AlternateContent xmlns:mc="http://schemas.openxmlformats.org/markup-compatibility/2006">
              <mc:Choice xmlns:v="urn:schemas-microsoft-com:vml" Requires="v">
                <p:oleObj name="Prism 8" r:id="rId21" imgW="5448853" imgH="3665640" progId="Prism8.Document">
                  <p:embed/>
                </p:oleObj>
              </mc:Choice>
              <mc:Fallback>
                <p:oleObj name="Prism 8" r:id="rId21" imgW="5448853" imgH="3665640" progId="Prism8.Document">
                  <p:embed/>
                  <p:pic>
                    <p:nvPicPr>
                      <p:cNvPr id="0" name=""/>
                      <p:cNvPicPr/>
                      <p:nvPr/>
                    </p:nvPicPr>
                    <p:blipFill>
                      <a:blip r:embed="rId22"/>
                      <a:stretch>
                        <a:fillRect/>
                      </a:stretch>
                    </p:blipFill>
                    <p:spPr>
                      <a:xfrm>
                        <a:off x="10593091" y="12919181"/>
                        <a:ext cx="4059236" cy="2730586"/>
                      </a:xfrm>
                      <a:prstGeom prst="rect">
                        <a:avLst/>
                      </a:prstGeom>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34027876"/>
              </p:ext>
            </p:extLst>
          </p:nvPr>
        </p:nvGraphicFramePr>
        <p:xfrm>
          <a:off x="5526103" y="18114880"/>
          <a:ext cx="3454400" cy="831957"/>
        </p:xfrm>
        <a:graphic>
          <a:graphicData uri="http://schemas.openxmlformats.org/drawingml/2006/table">
            <a:tbl>
              <a:tblPr/>
              <a:tblGrid>
                <a:gridCol w="863600">
                  <a:extLst>
                    <a:ext uri="{9D8B030D-6E8A-4147-A177-3AD203B41FA5}">
                      <a16:colId xmlns:a16="http://schemas.microsoft.com/office/drawing/2014/main" val="1102439336"/>
                    </a:ext>
                  </a:extLst>
                </a:gridCol>
                <a:gridCol w="863600">
                  <a:extLst>
                    <a:ext uri="{9D8B030D-6E8A-4147-A177-3AD203B41FA5}">
                      <a16:colId xmlns:a16="http://schemas.microsoft.com/office/drawing/2014/main" val="1903903070"/>
                    </a:ext>
                  </a:extLst>
                </a:gridCol>
                <a:gridCol w="863600">
                  <a:extLst>
                    <a:ext uri="{9D8B030D-6E8A-4147-A177-3AD203B41FA5}">
                      <a16:colId xmlns:a16="http://schemas.microsoft.com/office/drawing/2014/main" val="843186706"/>
                    </a:ext>
                  </a:extLst>
                </a:gridCol>
                <a:gridCol w="863600">
                  <a:extLst>
                    <a:ext uri="{9D8B030D-6E8A-4147-A177-3AD203B41FA5}">
                      <a16:colId xmlns:a16="http://schemas.microsoft.com/office/drawing/2014/main" val="3796359988"/>
                    </a:ext>
                  </a:extLst>
                </a:gridCol>
              </a:tblGrid>
              <a:tr h="431865">
                <a:tc>
                  <a:txBody>
                    <a:bodyPr/>
                    <a:lstStyle/>
                    <a:p>
                      <a:pPr marL="0" marR="0">
                        <a:spcBef>
                          <a:spcPts val="0"/>
                        </a:spcBef>
                        <a:spcAft>
                          <a:spcPts val="0"/>
                        </a:spcAft>
                      </a:pPr>
                      <a:r>
                        <a:rPr lang="en-US" sz="900" b="1" dirty="0">
                          <a:effectLst/>
                          <a:latin typeface="Times New Roman" panose="02020603050405020304" pitchFamily="18" charset="0"/>
                        </a:rPr>
                        <a:t>Peak Pressure (psi)</a:t>
                      </a:r>
                      <a:endParaRPr lang="en-US" sz="800" dirty="0">
                        <a:effectLst/>
                        <a:latin typeface="Calibri" panose="020F0502020204030204" pitchFamily="34" charset="0"/>
                      </a:endParaRPr>
                    </a:p>
                  </a:txBody>
                  <a:tcPr marL="49876" marR="498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dirty="0">
                          <a:effectLst/>
                          <a:latin typeface="Times New Roman" panose="02020603050405020304" pitchFamily="18" charset="0"/>
                        </a:rPr>
                        <a:t>Positive Duration (</a:t>
                      </a:r>
                      <a:r>
                        <a:rPr lang="en-US" sz="900" b="1" dirty="0" err="1">
                          <a:effectLst/>
                          <a:latin typeface="Times New Roman" panose="02020603050405020304" pitchFamily="18" charset="0"/>
                        </a:rPr>
                        <a:t>ms</a:t>
                      </a:r>
                      <a:r>
                        <a:rPr lang="en-US" sz="900" b="1" dirty="0">
                          <a:effectLst/>
                          <a:latin typeface="Times New Roman" panose="02020603050405020304" pitchFamily="18" charset="0"/>
                        </a:rPr>
                        <a:t>)</a:t>
                      </a:r>
                      <a:endParaRPr lang="en-US" sz="800" dirty="0">
                        <a:effectLst/>
                        <a:latin typeface="Calibri" panose="020F0502020204030204" pitchFamily="34" charset="0"/>
                      </a:endParaRPr>
                    </a:p>
                  </a:txBody>
                  <a:tcPr marL="49876" marR="4987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Times New Roman" panose="02020603050405020304" pitchFamily="18" charset="0"/>
                        </a:rPr>
                        <a:t>Positive Impulse (psi*ms)</a:t>
                      </a:r>
                      <a:endParaRPr lang="en-US" sz="800">
                        <a:effectLst/>
                        <a:latin typeface="Calibri" panose="020F0502020204030204" pitchFamily="34" charset="0"/>
                      </a:endParaRPr>
                    </a:p>
                  </a:txBody>
                  <a:tcPr marL="49876" marR="49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a:effectLst/>
                          <a:latin typeface="Times New Roman" panose="02020603050405020304" pitchFamily="18" charset="0"/>
                        </a:rPr>
                        <a:t>Rise Time (ms)</a:t>
                      </a:r>
                      <a:endParaRPr lang="en-US" sz="800">
                        <a:effectLst/>
                        <a:latin typeface="Calibri" panose="020F0502020204030204" pitchFamily="34" charset="0"/>
                      </a:endParaRPr>
                    </a:p>
                  </a:txBody>
                  <a:tcPr marL="49876" marR="49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8520170"/>
                  </a:ext>
                </a:extLst>
              </a:tr>
              <a:tr h="400092">
                <a:tc>
                  <a:txBody>
                    <a:bodyPr/>
                    <a:lstStyle/>
                    <a:p>
                      <a:pPr marL="0" marR="0">
                        <a:spcBef>
                          <a:spcPts val="0"/>
                        </a:spcBef>
                        <a:spcAft>
                          <a:spcPts val="0"/>
                        </a:spcAft>
                      </a:pPr>
                      <a:r>
                        <a:rPr lang="en-US" sz="900" dirty="0">
                          <a:effectLst/>
                          <a:latin typeface="Times New Roman" panose="02020603050405020304" pitchFamily="18" charset="0"/>
                        </a:rPr>
                        <a:t>16.52 ± 2.12</a:t>
                      </a:r>
                      <a:endParaRPr lang="en-US" sz="800" dirty="0">
                        <a:effectLst/>
                        <a:latin typeface="Calibri" panose="020F0502020204030204" pitchFamily="34" charset="0"/>
                      </a:endParaRPr>
                    </a:p>
                  </a:txBody>
                  <a:tcPr marL="49876" marR="49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3855726" rtl="0" eaLnBrk="1" fontAlgn="auto" latinLnBrk="0" hangingPunct="1">
                        <a:lnSpc>
                          <a:spcPct val="100000"/>
                        </a:lnSpc>
                        <a:spcBef>
                          <a:spcPts val="0"/>
                        </a:spcBef>
                        <a:spcAft>
                          <a:spcPts val="0"/>
                        </a:spcAft>
                        <a:buClrTx/>
                        <a:buSzTx/>
                        <a:buFontTx/>
                        <a:buNone/>
                        <a:tabLst/>
                        <a:defRPr/>
                      </a:pPr>
                      <a:r>
                        <a:rPr lang="en-US" sz="800" dirty="0">
                          <a:effectLst/>
                          <a:latin typeface="Times New Roman" panose="02020603050405020304" pitchFamily="18" charset="0"/>
                        </a:rPr>
                        <a:t>2.13 ± 0.22</a:t>
                      </a:r>
                      <a:endParaRPr lang="en-US" sz="800" dirty="0">
                        <a:effectLst/>
                        <a:latin typeface="Calibri" panose="020F0502020204030204" pitchFamily="34" charset="0"/>
                      </a:endParaRPr>
                    </a:p>
                  </a:txBody>
                  <a:tcPr marL="49876" marR="49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dirty="0">
                          <a:effectLst/>
                          <a:latin typeface="Times New Roman" panose="02020603050405020304" pitchFamily="18" charset="0"/>
                        </a:rPr>
                        <a:t>13.34 ± 1.70</a:t>
                      </a:r>
                      <a:endParaRPr lang="en-US" sz="800" dirty="0">
                        <a:effectLst/>
                        <a:latin typeface="Calibri" panose="020F0502020204030204" pitchFamily="34" charset="0"/>
                      </a:endParaRPr>
                    </a:p>
                  </a:txBody>
                  <a:tcPr marL="49876" marR="49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dirty="0">
                          <a:effectLst/>
                          <a:latin typeface="Times New Roman" panose="02020603050405020304" pitchFamily="18" charset="0"/>
                        </a:rPr>
                        <a:t>0.022 ± 0.002</a:t>
                      </a:r>
                      <a:endParaRPr lang="en-US" sz="800" dirty="0">
                        <a:effectLst/>
                        <a:latin typeface="Calibri" panose="020F0502020204030204" pitchFamily="34" charset="0"/>
                      </a:endParaRPr>
                    </a:p>
                  </a:txBody>
                  <a:tcPr marL="49876" marR="49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6622305"/>
                  </a:ext>
                </a:extLst>
              </a:tr>
            </a:tbl>
          </a:graphicData>
        </a:graphic>
      </p:graphicFrame>
      <p:sp>
        <p:nvSpPr>
          <p:cNvPr id="5" name="TextBox 4"/>
          <p:cNvSpPr txBox="1"/>
          <p:nvPr/>
        </p:nvSpPr>
        <p:spPr>
          <a:xfrm>
            <a:off x="9584523" y="6277042"/>
            <a:ext cx="2017136" cy="360996"/>
          </a:xfrm>
          <a:prstGeom prst="rect">
            <a:avLst/>
          </a:prstGeom>
          <a:noFill/>
        </p:spPr>
        <p:txBody>
          <a:bodyPr wrap="square" rtlCol="0">
            <a:spAutoFit/>
          </a:bodyPr>
          <a:lstStyle/>
          <a:p>
            <a:r>
              <a:rPr lang="en-US" sz="1746" dirty="0">
                <a:solidFill>
                  <a:schemeClr val="bg1"/>
                </a:solidFill>
              </a:rPr>
              <a:t>cOMM treated</a:t>
            </a:r>
          </a:p>
        </p:txBody>
      </p:sp>
      <p:sp>
        <p:nvSpPr>
          <p:cNvPr id="50" name="TextBox 49"/>
          <p:cNvSpPr txBox="1"/>
          <p:nvPr/>
        </p:nvSpPr>
        <p:spPr>
          <a:xfrm>
            <a:off x="13215511" y="6242157"/>
            <a:ext cx="1282528" cy="360996"/>
          </a:xfrm>
          <a:prstGeom prst="rect">
            <a:avLst/>
          </a:prstGeom>
          <a:noFill/>
        </p:spPr>
        <p:txBody>
          <a:bodyPr wrap="square" rtlCol="0">
            <a:spAutoFit/>
          </a:bodyPr>
          <a:lstStyle/>
          <a:p>
            <a:r>
              <a:rPr lang="en-US" sz="1746" dirty="0">
                <a:solidFill>
                  <a:schemeClr val="bg1"/>
                </a:solidFill>
              </a:rPr>
              <a:t>Sham-touch</a:t>
            </a:r>
          </a:p>
        </p:txBody>
      </p:sp>
      <p:sp>
        <p:nvSpPr>
          <p:cNvPr id="9" name="TextBox 8"/>
          <p:cNvSpPr txBox="1"/>
          <p:nvPr/>
        </p:nvSpPr>
        <p:spPr>
          <a:xfrm>
            <a:off x="16607234" y="3699301"/>
            <a:ext cx="421910" cy="584775"/>
          </a:xfrm>
          <a:prstGeom prst="rect">
            <a:avLst/>
          </a:prstGeom>
          <a:noFill/>
        </p:spPr>
        <p:txBody>
          <a:bodyPr wrap="none" rtlCol="0">
            <a:spAutoFit/>
          </a:bodyPr>
          <a:lstStyle/>
          <a:p>
            <a:r>
              <a:rPr lang="en-US" sz="3200" dirty="0"/>
              <a:t>A</a:t>
            </a:r>
          </a:p>
        </p:txBody>
      </p:sp>
      <p:sp>
        <p:nvSpPr>
          <p:cNvPr id="52" name="TextBox 51"/>
          <p:cNvSpPr txBox="1"/>
          <p:nvPr/>
        </p:nvSpPr>
        <p:spPr>
          <a:xfrm>
            <a:off x="20007955" y="3670062"/>
            <a:ext cx="407484" cy="584775"/>
          </a:xfrm>
          <a:prstGeom prst="rect">
            <a:avLst/>
          </a:prstGeom>
          <a:noFill/>
        </p:spPr>
        <p:txBody>
          <a:bodyPr wrap="none" rtlCol="0">
            <a:spAutoFit/>
          </a:bodyPr>
          <a:lstStyle/>
          <a:p>
            <a:r>
              <a:rPr lang="en-US" sz="3200" dirty="0"/>
              <a:t>B</a:t>
            </a:r>
          </a:p>
        </p:txBody>
      </p:sp>
      <p:sp>
        <p:nvSpPr>
          <p:cNvPr id="53" name="Rounded Rectangle 52"/>
          <p:cNvSpPr/>
          <p:nvPr/>
        </p:nvSpPr>
        <p:spPr>
          <a:xfrm>
            <a:off x="9287051" y="3740873"/>
            <a:ext cx="6932287" cy="551087"/>
          </a:xfrm>
          <a:prstGeom prst="roundRect">
            <a:avLst/>
          </a:prstGeom>
          <a:solidFill>
            <a:srgbClr val="66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909" dirty="0">
                <a:effectLst>
                  <a:outerShdw blurRad="38100" dist="38100" dir="2700000" algn="tl">
                    <a:srgbClr val="000000">
                      <a:alpha val="43137"/>
                    </a:srgbClr>
                  </a:outerShdw>
                </a:effectLst>
              </a:rPr>
              <a:t>RESULTS</a:t>
            </a:r>
          </a:p>
        </p:txBody>
      </p:sp>
      <p:pic>
        <p:nvPicPr>
          <p:cNvPr id="56" name="Picture 55"/>
          <p:cNvPicPr/>
          <p:nvPr/>
        </p:nvPicPr>
        <p:blipFill rotWithShape="1">
          <a:blip r:embed="rId23" cstate="print">
            <a:extLst>
              <a:ext uri="{28A0092B-C50C-407E-A947-70E740481C1C}">
                <a14:useLocalDpi xmlns:a14="http://schemas.microsoft.com/office/drawing/2010/main" val="0"/>
              </a:ext>
            </a:extLst>
          </a:blip>
          <a:srcRect r="31015"/>
          <a:stretch/>
        </p:blipFill>
        <p:spPr bwMode="auto">
          <a:xfrm>
            <a:off x="16848528" y="17726218"/>
            <a:ext cx="2649525" cy="2317450"/>
          </a:xfrm>
          <a:prstGeom prst="rect">
            <a:avLst/>
          </a:prstGeom>
          <a:noFill/>
          <a:ln>
            <a:noFill/>
          </a:ln>
        </p:spPr>
      </p:pic>
      <p:sp>
        <p:nvSpPr>
          <p:cNvPr id="12" name="Rectangle 11"/>
          <p:cNvSpPr/>
          <p:nvPr/>
        </p:nvSpPr>
        <p:spPr>
          <a:xfrm>
            <a:off x="16709501" y="19992373"/>
            <a:ext cx="6653004" cy="1513491"/>
          </a:xfrm>
          <a:prstGeom prst="rect">
            <a:avLst/>
          </a:prstGeom>
        </p:spPr>
        <p:txBody>
          <a:bodyPr wrap="square">
            <a:spAutoFit/>
          </a:bodyPr>
          <a:lstStyle/>
          <a:p>
            <a:pPr algn="just">
              <a:lnSpc>
                <a:spcPct val="107000"/>
              </a:lnSpc>
            </a:pPr>
            <a:r>
              <a:rPr lang="en-US" sz="1455" kern="100" dirty="0">
                <a:latin typeface="Times New Roman" panose="02020603050405020304" pitchFamily="18" charset="0"/>
                <a:ea typeface="華康標宋體"/>
                <a:cs typeface="Times New Roman" panose="02020603050405020304" pitchFamily="18" charset="0"/>
              </a:rPr>
              <a:t>Figure 6.  Open Field test (OFT) was also conducted to assess anxiety-like behavior between Sham-touch, Blast-touch, and Blast-cOMM groups. There were significant decreases in A) distance travelled and B) maximum velocity 7 days following injury for the Blast-touch group in comparison to the Sham-touch and Blast-cOMM groups demonstrating increased anxiolytic behavior in blast injured animals that received touch only and hence a significantly better outcome for the cOMM treated animals.</a:t>
            </a:r>
            <a:endParaRPr lang="en-US" sz="1455"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7" name="Picture 56"/>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738341" y="17674924"/>
            <a:ext cx="3265484" cy="2312868"/>
          </a:xfrm>
          <a:prstGeom prst="rect">
            <a:avLst/>
          </a:prstGeom>
          <a:noFill/>
          <a:ln>
            <a:noFill/>
          </a:ln>
        </p:spPr>
      </p:pic>
      <p:pic>
        <p:nvPicPr>
          <p:cNvPr id="60" name="Picture 59"/>
          <p:cNvPicPr/>
          <p:nvPr/>
        </p:nvPicPr>
        <p:blipFill rotWithShape="1">
          <a:blip r:embed="rId25" cstate="print">
            <a:extLst>
              <a:ext uri="{28A0092B-C50C-407E-A947-70E740481C1C}">
                <a14:useLocalDpi xmlns:a14="http://schemas.microsoft.com/office/drawing/2010/main" val="0"/>
              </a:ext>
            </a:extLst>
          </a:blip>
          <a:srcRect l="1945" t="17154" r="740" b="36870"/>
          <a:stretch/>
        </p:blipFill>
        <p:spPr bwMode="auto">
          <a:xfrm>
            <a:off x="24006538" y="10018972"/>
            <a:ext cx="6446209" cy="4318735"/>
          </a:xfrm>
          <a:prstGeom prst="rect">
            <a:avLst/>
          </a:prstGeom>
          <a:ln>
            <a:noFill/>
          </a:ln>
          <a:extLst>
            <a:ext uri="{53640926-AAD7-44D8-BBD7-CCE9431645EC}">
              <a14:shadowObscured xmlns:a14="http://schemas.microsoft.com/office/drawing/2010/main"/>
            </a:ext>
          </a:extLst>
        </p:spPr>
      </p:pic>
      <p:sp>
        <p:nvSpPr>
          <p:cNvPr id="63" name="Rounded Rectangle 62"/>
          <p:cNvSpPr/>
          <p:nvPr/>
        </p:nvSpPr>
        <p:spPr>
          <a:xfrm>
            <a:off x="24062017" y="9250602"/>
            <a:ext cx="6653004" cy="720194"/>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18" b="1" dirty="0">
                <a:ln w="1905"/>
                <a:solidFill>
                  <a:schemeClr val="accent6">
                    <a:lumMod val="75000"/>
                  </a:schemeClr>
                </a:solidFill>
                <a:effectLst>
                  <a:outerShdw blurRad="38100" dist="38100" dir="2700000" algn="tl">
                    <a:srgbClr val="000000">
                      <a:alpha val="43137"/>
                    </a:srgbClr>
                  </a:outerShdw>
                </a:effectLst>
              </a:rPr>
              <a:t>Brain Interstitial fluid flow (IFF) velocity is slowed 1 day post blast-TBI </a:t>
            </a:r>
          </a:p>
        </p:txBody>
      </p:sp>
      <p:sp>
        <p:nvSpPr>
          <p:cNvPr id="69" name="TextBox 14"/>
          <p:cNvSpPr txBox="1"/>
          <p:nvPr/>
        </p:nvSpPr>
        <p:spPr>
          <a:xfrm>
            <a:off x="23947155" y="14342246"/>
            <a:ext cx="6747362" cy="2035215"/>
          </a:xfrm>
          <a:prstGeom prst="rect">
            <a:avLst/>
          </a:prstGeom>
          <a:noFill/>
          <a:ln>
            <a:noFill/>
          </a:ln>
        </p:spPr>
        <p:txBody>
          <a:bodyPr wrap="square" rtlCol="0">
            <a:noAutofit/>
          </a:bodyPr>
          <a:lstStyle/>
          <a:p>
            <a:pPr algn="just">
              <a:lnSpc>
                <a:spcPct val="107000"/>
              </a:lnSpc>
            </a:pPr>
            <a:r>
              <a:rPr lang="en-US" sz="1455"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7. Manipulation of flow and transport in the brain is detectable by MRI method. (A) </a:t>
            </a:r>
            <a:r>
              <a:rPr lang="en-US" sz="145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10-week old Sprague-Dawley rats were randomly placed in experimental groups (n=4/group). A pre-contrast weighted image is followed by the tail-vein injection of gadolinium contrast agent. Four T1 weighted contrast-enhanced images are collected over 12 minutes to measure velocity magnitudes within the brain parenchyma. Using our analysis method, we can select specific regions (hippocampus) to map interstitial fluid velocities</a:t>
            </a:r>
            <a:r>
              <a:rPr lang="en-US" sz="1455"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r>
              <a:rPr lang="en-US" sz="145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bTBI group showed lower velocity magnitudes after a single blast than the Sham group. </a:t>
            </a:r>
            <a:r>
              <a:rPr lang="en-US" sz="1455"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145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Range of interstitial velocity magnitudes yields increased velocity in sham group. </a:t>
            </a:r>
            <a:endParaRPr lang="en-US" sz="2909"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8" name="Picture 77"/>
          <p:cNvPicPr/>
          <p:nvPr/>
        </p:nvPicPr>
        <p:blipFill rotWithShape="1">
          <a:blip r:embed="rId3" cstate="print">
            <a:extLst>
              <a:ext uri="{28A0092B-C50C-407E-A947-70E740481C1C}">
                <a14:useLocalDpi xmlns:a14="http://schemas.microsoft.com/office/drawing/2010/main" val="0"/>
              </a:ext>
            </a:extLst>
          </a:blip>
          <a:srcRect l="22075" t="3621" r="36852" b="73259"/>
          <a:stretch/>
        </p:blipFill>
        <p:spPr bwMode="auto">
          <a:xfrm>
            <a:off x="9747292" y="15841146"/>
            <a:ext cx="5599932" cy="2276814"/>
          </a:xfrm>
          <a:prstGeom prst="rect">
            <a:avLst/>
          </a:prstGeom>
          <a:ln>
            <a:noFill/>
          </a:ln>
          <a:extLst>
            <a:ext uri="{53640926-AAD7-44D8-BBD7-CCE9431645EC}">
              <a14:shadowObscured xmlns:a14="http://schemas.microsoft.com/office/drawing/2010/main"/>
            </a:ext>
          </a:extLst>
        </p:spPr>
      </p:pic>
      <p:pic>
        <p:nvPicPr>
          <p:cNvPr id="86" name="Picture 85"/>
          <p:cNvPicPr/>
          <p:nvPr/>
        </p:nvPicPr>
        <p:blipFill rotWithShape="1">
          <a:blip r:embed="rId26">
            <a:extLst>
              <a:ext uri="{28A0092B-C50C-407E-A947-70E740481C1C}">
                <a14:useLocalDpi xmlns:a14="http://schemas.microsoft.com/office/drawing/2010/main" val="0"/>
              </a:ext>
            </a:extLst>
          </a:blip>
          <a:srcRect l="3387" t="57651" r="3583" b="1634"/>
          <a:stretch/>
        </p:blipFill>
        <p:spPr>
          <a:xfrm>
            <a:off x="25463895" y="3817057"/>
            <a:ext cx="3910545" cy="2135991"/>
          </a:xfrm>
          <a:prstGeom prst="rect">
            <a:avLst/>
          </a:prstGeom>
        </p:spPr>
      </p:pic>
      <p:grpSp>
        <p:nvGrpSpPr>
          <p:cNvPr id="87" name="Group 86"/>
          <p:cNvGrpSpPr>
            <a:grpSpLocks noChangeAspect="1"/>
          </p:cNvGrpSpPr>
          <p:nvPr/>
        </p:nvGrpSpPr>
        <p:grpSpPr>
          <a:xfrm>
            <a:off x="25128626" y="6191155"/>
            <a:ext cx="4895883" cy="1748529"/>
            <a:chOff x="0" y="0"/>
            <a:chExt cx="10091856" cy="3603625"/>
          </a:xfrm>
        </p:grpSpPr>
        <p:pic>
          <p:nvPicPr>
            <p:cNvPr id="91" name="Picture 90"/>
            <p:cNvPicPr/>
            <p:nvPr/>
          </p:nvPicPr>
          <p:blipFill>
            <a:blip r:embed="rId27"/>
            <a:stretch>
              <a:fillRect/>
            </a:stretch>
          </p:blipFill>
          <p:spPr>
            <a:xfrm>
              <a:off x="0" y="0"/>
              <a:ext cx="5399087" cy="3603625"/>
            </a:xfrm>
            <a:prstGeom prst="rect">
              <a:avLst/>
            </a:prstGeom>
          </p:spPr>
        </p:pic>
        <p:pic>
          <p:nvPicPr>
            <p:cNvPr id="92" name="Picture 91"/>
            <p:cNvPicPr/>
            <p:nvPr/>
          </p:nvPicPr>
          <p:blipFill>
            <a:blip r:embed="rId28"/>
            <a:stretch>
              <a:fillRect/>
            </a:stretch>
          </p:blipFill>
          <p:spPr>
            <a:xfrm>
              <a:off x="4692769" y="103980"/>
              <a:ext cx="5399087" cy="3395663"/>
            </a:xfrm>
            <a:prstGeom prst="rect">
              <a:avLst/>
            </a:prstGeom>
          </p:spPr>
        </p:pic>
      </p:grpSp>
      <p:sp>
        <p:nvSpPr>
          <p:cNvPr id="93" name="Rectangle 92"/>
          <p:cNvSpPr/>
          <p:nvPr/>
        </p:nvSpPr>
        <p:spPr>
          <a:xfrm>
            <a:off x="24138661" y="7968164"/>
            <a:ext cx="6460004" cy="1231984"/>
          </a:xfrm>
          <a:prstGeom prst="rect">
            <a:avLst/>
          </a:prstGeom>
        </p:spPr>
        <p:txBody>
          <a:bodyPr wrap="square">
            <a:noAutofit/>
          </a:bodyPr>
          <a:lstStyle/>
          <a:p>
            <a:pPr algn="just">
              <a:lnSpc>
                <a:spcPct val="107000"/>
              </a:lnSpc>
              <a:spcAft>
                <a:spcPts val="665"/>
              </a:spcAft>
            </a:pPr>
            <a:r>
              <a:rPr lang="en-US" sz="1455" b="1" dirty="0">
                <a:solidFill>
                  <a:srgbClr val="000000"/>
                </a:solidFill>
                <a:latin typeface="Times New Roman" panose="02020603050405020304" pitchFamily="18" charset="0"/>
                <a:ea typeface="Calibri" panose="020F0502020204030204" pitchFamily="34" charset="0"/>
              </a:rPr>
              <a:t>Figure 7. Open Field </a:t>
            </a:r>
            <a:r>
              <a:rPr lang="en-US" sz="1455" b="1" dirty="0" err="1">
                <a:solidFill>
                  <a:srgbClr val="000000"/>
                </a:solidFill>
                <a:latin typeface="Times New Roman" panose="02020603050405020304" pitchFamily="18" charset="0"/>
                <a:ea typeface="Calibri" panose="020F0502020204030204" pitchFamily="34" charset="0"/>
              </a:rPr>
              <a:t>thigmotaxis</a:t>
            </a:r>
            <a:r>
              <a:rPr lang="en-US" sz="1455" b="1" dirty="0">
                <a:solidFill>
                  <a:srgbClr val="000000"/>
                </a:solidFill>
                <a:latin typeface="Times New Roman" panose="02020603050405020304" pitchFamily="18" charset="0"/>
                <a:ea typeface="Calibri" panose="020F0502020204030204" pitchFamily="34" charset="0"/>
              </a:rPr>
              <a:t> (an increased tendency to move close to the walls) was also analyzed 2 and 7 days following injury to measure anxiety-like behaviors typically seen due to injury.  A: a representative image of a heat map showing thigmotaxic on the right B: Increased thigmotaxic was not demonstrated at either time point</a:t>
            </a:r>
            <a:endParaRPr lang="en-US" sz="2618" dirty="0">
              <a:latin typeface="Times New Roman" panose="02020603050405020304" pitchFamily="18" charset="0"/>
              <a:ea typeface="Calibri" panose="020F0502020204030204" pitchFamily="34" charset="0"/>
            </a:endParaRPr>
          </a:p>
        </p:txBody>
      </p:sp>
      <p:sp>
        <p:nvSpPr>
          <p:cNvPr id="94" name="Rounded Rectangle 93"/>
          <p:cNvSpPr/>
          <p:nvPr/>
        </p:nvSpPr>
        <p:spPr>
          <a:xfrm>
            <a:off x="16709500" y="16970334"/>
            <a:ext cx="6653004" cy="746172"/>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18" b="1" dirty="0">
                <a:ln w="1905"/>
                <a:solidFill>
                  <a:schemeClr val="accent6">
                    <a:lumMod val="75000"/>
                  </a:schemeClr>
                </a:solidFill>
                <a:effectLst>
                  <a:outerShdw blurRad="38100" dist="38100" dir="2700000" algn="tl">
                    <a:srgbClr val="000000">
                      <a:alpha val="43137"/>
                    </a:srgbClr>
                  </a:outerShdw>
                </a:effectLst>
              </a:rPr>
              <a:t>Anxiety-like behavior 7 days post blast-TBI +/- cOMM</a:t>
            </a:r>
          </a:p>
        </p:txBody>
      </p:sp>
      <p:sp>
        <p:nvSpPr>
          <p:cNvPr id="17" name="Rectangle 16"/>
          <p:cNvSpPr/>
          <p:nvPr/>
        </p:nvSpPr>
        <p:spPr>
          <a:xfrm>
            <a:off x="16709499" y="15409800"/>
            <a:ext cx="6669327" cy="1435778"/>
          </a:xfrm>
          <a:prstGeom prst="rect">
            <a:avLst/>
          </a:prstGeom>
        </p:spPr>
        <p:txBody>
          <a:bodyPr wrap="square">
            <a:spAutoFit/>
          </a:bodyPr>
          <a:lstStyle/>
          <a:p>
            <a:r>
              <a:rPr lang="en-US" sz="1455" b="1" dirty="0">
                <a:solidFill>
                  <a:srgbClr val="000000"/>
                </a:solidFill>
                <a:latin typeface="Times New Roman" panose="02020603050405020304" pitchFamily="18" charset="0"/>
                <a:cs typeface="Times New Roman" panose="02020603050405020304" pitchFamily="18" charset="0"/>
              </a:rPr>
              <a:t>Figure 6. Examining the effects of cOMM treatment on blood-brain barrier integrity in the prefrontal cortex and primary motor cortex</a:t>
            </a:r>
            <a:r>
              <a:rPr lang="en-US" sz="1455" dirty="0">
                <a:solidFill>
                  <a:srgbClr val="000000"/>
                </a:solidFill>
                <a:latin typeface="Times New Roman" panose="02020603050405020304" pitchFamily="18" charset="0"/>
                <a:cs typeface="Times New Roman" panose="02020603050405020304" pitchFamily="18" charset="0"/>
              </a:rPr>
              <a:t>.  No significant differences in fibrinogen positivity in the hippocampus, PFC or MC were found between sham touch, blast touch or blast cOMM animals. This suggests that the integrity of the BBB is not disrupted in animals 7 days post bTBI and cOMM had no effect on the BBB detectable after 7 days. All values are expressed as mean ± SEM.</a:t>
            </a:r>
            <a:endParaRPr lang="en-US" sz="8364"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29" cstate="print">
            <a:extLst>
              <a:ext uri="{28A0092B-C50C-407E-A947-70E740481C1C}">
                <a14:useLocalDpi xmlns:a14="http://schemas.microsoft.com/office/drawing/2010/main" val="0"/>
              </a:ext>
            </a:extLst>
          </a:blip>
          <a:srcRect l="13051" t="22104" r="27751" b="23408"/>
          <a:stretch/>
        </p:blipFill>
        <p:spPr>
          <a:xfrm>
            <a:off x="17458327" y="12935700"/>
            <a:ext cx="4778941" cy="2474808"/>
          </a:xfrm>
          <a:prstGeom prst="rect">
            <a:avLst/>
          </a:prstGeom>
        </p:spPr>
      </p:pic>
      <p:sp>
        <p:nvSpPr>
          <p:cNvPr id="22" name="TextBox 21"/>
          <p:cNvSpPr txBox="1"/>
          <p:nvPr/>
        </p:nvSpPr>
        <p:spPr>
          <a:xfrm>
            <a:off x="22461997" y="18002962"/>
            <a:ext cx="554049" cy="248979"/>
          </a:xfrm>
          <a:prstGeom prst="rect">
            <a:avLst/>
          </a:prstGeom>
          <a:solidFill>
            <a:schemeClr val="bg1"/>
          </a:solidFill>
        </p:spPr>
        <p:txBody>
          <a:bodyPr wrap="square" rtlCol="0">
            <a:spAutoFit/>
          </a:bodyPr>
          <a:lstStyle/>
          <a:p>
            <a:r>
              <a:rPr lang="en-US" sz="1018" dirty="0"/>
              <a:t>cOMM</a:t>
            </a:r>
            <a:endParaRPr lang="en-US" sz="655" dirty="0"/>
          </a:p>
        </p:txBody>
      </p:sp>
      <p:sp>
        <p:nvSpPr>
          <p:cNvPr id="23" name="TextBox 22"/>
          <p:cNvSpPr txBox="1"/>
          <p:nvPr/>
        </p:nvSpPr>
        <p:spPr>
          <a:xfrm>
            <a:off x="25098426" y="3890692"/>
            <a:ext cx="335348" cy="405624"/>
          </a:xfrm>
          <a:prstGeom prst="rect">
            <a:avLst/>
          </a:prstGeom>
          <a:noFill/>
        </p:spPr>
        <p:txBody>
          <a:bodyPr wrap="none" rtlCol="0">
            <a:spAutoFit/>
          </a:bodyPr>
          <a:lstStyle/>
          <a:p>
            <a:r>
              <a:rPr lang="en-US" sz="2036" dirty="0"/>
              <a:t>A</a:t>
            </a:r>
          </a:p>
        </p:txBody>
      </p:sp>
      <p:sp>
        <p:nvSpPr>
          <p:cNvPr id="95" name="TextBox 94"/>
          <p:cNvSpPr txBox="1"/>
          <p:nvPr/>
        </p:nvSpPr>
        <p:spPr>
          <a:xfrm>
            <a:off x="25128626" y="6243772"/>
            <a:ext cx="327334" cy="405624"/>
          </a:xfrm>
          <a:prstGeom prst="rect">
            <a:avLst/>
          </a:prstGeom>
          <a:noFill/>
        </p:spPr>
        <p:txBody>
          <a:bodyPr wrap="none" rtlCol="0">
            <a:spAutoFit/>
          </a:bodyPr>
          <a:lstStyle/>
          <a:p>
            <a:r>
              <a:rPr lang="en-US" sz="2036" dirty="0"/>
              <a:t>B</a:t>
            </a:r>
          </a:p>
        </p:txBody>
      </p:sp>
      <p:sp>
        <p:nvSpPr>
          <p:cNvPr id="24" name="TextBox 23"/>
          <p:cNvSpPr txBox="1"/>
          <p:nvPr/>
        </p:nvSpPr>
        <p:spPr>
          <a:xfrm>
            <a:off x="17738290" y="6861798"/>
            <a:ext cx="4772653" cy="316240"/>
          </a:xfrm>
          <a:prstGeom prst="rect">
            <a:avLst/>
          </a:prstGeom>
          <a:noFill/>
        </p:spPr>
        <p:txBody>
          <a:bodyPr wrap="none" rtlCol="0">
            <a:spAutoFit/>
          </a:bodyPr>
          <a:lstStyle/>
          <a:p>
            <a:r>
              <a:rPr lang="en-US" sz="1455" dirty="0"/>
              <a:t>Sham-touch                    blast-touch                         blast-cOMM</a:t>
            </a:r>
            <a:endParaRPr lang="en-US" sz="4467" dirty="0"/>
          </a:p>
        </p:txBody>
      </p:sp>
      <p:sp>
        <p:nvSpPr>
          <p:cNvPr id="25" name="TextBox 24"/>
          <p:cNvSpPr txBox="1"/>
          <p:nvPr/>
        </p:nvSpPr>
        <p:spPr>
          <a:xfrm>
            <a:off x="16858002" y="17833822"/>
            <a:ext cx="292068" cy="316240"/>
          </a:xfrm>
          <a:prstGeom prst="rect">
            <a:avLst/>
          </a:prstGeom>
          <a:noFill/>
        </p:spPr>
        <p:txBody>
          <a:bodyPr wrap="none" rtlCol="0">
            <a:spAutoFit/>
          </a:bodyPr>
          <a:lstStyle/>
          <a:p>
            <a:r>
              <a:rPr lang="en-US" sz="1455" dirty="0"/>
              <a:t>A</a:t>
            </a:r>
          </a:p>
        </p:txBody>
      </p:sp>
      <p:sp>
        <p:nvSpPr>
          <p:cNvPr id="97" name="TextBox 96"/>
          <p:cNvSpPr txBox="1"/>
          <p:nvPr/>
        </p:nvSpPr>
        <p:spPr>
          <a:xfrm>
            <a:off x="19811015" y="17843262"/>
            <a:ext cx="273404" cy="316240"/>
          </a:xfrm>
          <a:prstGeom prst="rect">
            <a:avLst/>
          </a:prstGeom>
          <a:noFill/>
        </p:spPr>
        <p:txBody>
          <a:bodyPr wrap="square" rtlCol="0">
            <a:spAutoFit/>
          </a:bodyPr>
          <a:lstStyle/>
          <a:p>
            <a:r>
              <a:rPr lang="en-US" sz="1455" dirty="0"/>
              <a:t>B</a:t>
            </a:r>
          </a:p>
        </p:txBody>
      </p:sp>
      <p:pic>
        <p:nvPicPr>
          <p:cNvPr id="20" name="Picture 19"/>
          <p:cNvPicPr>
            <a:picLocks noChangeAspect="1"/>
          </p:cNvPicPr>
          <p:nvPr/>
        </p:nvPicPr>
        <p:blipFill rotWithShape="1">
          <a:blip r:embed="rId30" cstate="print">
            <a:extLst>
              <a:ext uri="{28A0092B-C50C-407E-A947-70E740481C1C}">
                <a14:useLocalDpi xmlns:a14="http://schemas.microsoft.com/office/drawing/2010/main" val="0"/>
              </a:ext>
            </a:extLst>
          </a:blip>
          <a:srcRect l="18338" t="16092" r="24791" b="23032"/>
          <a:stretch/>
        </p:blipFill>
        <p:spPr>
          <a:xfrm>
            <a:off x="17876158" y="10678797"/>
            <a:ext cx="3943279" cy="2374763"/>
          </a:xfrm>
          <a:prstGeom prst="rect">
            <a:avLst/>
          </a:prstGeom>
        </p:spPr>
      </p:pic>
    </p:spTree>
    <p:extLst>
      <p:ext uri="{BB962C8B-B14F-4D97-AF65-F5344CB8AC3E}">
        <p14:creationId xmlns:p14="http://schemas.microsoft.com/office/powerpoint/2010/main" val="2412338361"/>
      </p:ext>
    </p:extLst>
  </p:cSld>
  <p:clrMapOvr>
    <a:masterClrMapping/>
  </p:clrMapOvr>
</p:sld>
</file>

<file path=ppt/theme/theme1.xml><?xml version="1.0" encoding="utf-8"?>
<a:theme xmlns:a="http://schemas.openxmlformats.org/drawingml/2006/main" name="Atherosclero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40D2C57A571448280D3FEF610D36E" ma:contentTypeVersion="19" ma:contentTypeDescription="Create a new document." ma:contentTypeScope="" ma:versionID="8f4649d5091ed73f3f9c69acb5deb774">
  <xsd:schema xmlns:xsd="http://www.w3.org/2001/XMLSchema" xmlns:xs="http://www.w3.org/2001/XMLSchema" xmlns:p="http://schemas.microsoft.com/office/2006/metadata/properties" xmlns:ns2="2f14aa75-fc36-4dda-95b4-0487513eacee" xmlns:ns3="80b1581a-4016-4afe-886e-6be96e5e0505" targetNamespace="http://schemas.microsoft.com/office/2006/metadata/properties" ma:root="true" ma:fieldsID="be290d8f522801540760a71baff8652b" ns2:_="" ns3:_="">
    <xsd:import namespace="2f14aa75-fc36-4dda-95b4-0487513eacee"/>
    <xsd:import namespace="80b1581a-4016-4afe-886e-6be96e5e05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4aa75-fc36-4dda-95b4-0487513ea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a2814ed-98e2-422a-8137-48cf59334fe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b1581a-4016-4afe-886e-6be96e5e05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390064a-5cad-44f2-966c-769f8f3c45e9}" ma:internalName="TaxCatchAll" ma:showField="CatchAllData" ma:web="80b1581a-4016-4afe-886e-6be96e5e0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b1581a-4016-4afe-886e-6be96e5e0505" xsi:nil="true"/>
    <lcf76f155ced4ddcb4097134ff3c332f xmlns="2f14aa75-fc36-4dda-95b4-0487513eac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246F63-3720-4E32-BF60-2B30A1E280C9}"/>
</file>

<file path=customXml/itemProps2.xml><?xml version="1.0" encoding="utf-8"?>
<ds:datastoreItem xmlns:ds="http://schemas.openxmlformats.org/officeDocument/2006/customXml" ds:itemID="{E9614617-7AEE-41DD-8BE4-B4C84F426B16}"/>
</file>

<file path=customXml/itemProps3.xml><?xml version="1.0" encoding="utf-8"?>
<ds:datastoreItem xmlns:ds="http://schemas.openxmlformats.org/officeDocument/2006/customXml" ds:itemID="{9D03511B-253D-498A-A171-748152337112}"/>
</file>

<file path=docProps/app.xml><?xml version="1.0" encoding="utf-8"?>
<Properties xmlns="http://schemas.openxmlformats.org/officeDocument/2006/extended-properties" xmlns:vt="http://schemas.openxmlformats.org/officeDocument/2006/docPropsVTypes">
  <Template>Atherosclerosis</Template>
  <TotalTime>65413</TotalTime>
  <Words>1624</Words>
  <Application>Microsoft Office PowerPoint</Application>
  <PresentationFormat>Custom</PresentationFormat>
  <Paragraphs>54</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7" baseType="lpstr">
      <vt:lpstr>Arial</vt:lpstr>
      <vt:lpstr>Calibri</vt:lpstr>
      <vt:lpstr>Times New Roman</vt:lpstr>
      <vt:lpstr>Atherosclerosis</vt:lpstr>
      <vt:lpstr>Prism 8</vt:lpstr>
      <vt:lpstr>Prism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HYUNG JOON CHO</dc:creator>
  <cp:lastModifiedBy>Brolinson, Per Gunnar</cp:lastModifiedBy>
  <cp:revision>760</cp:revision>
  <cp:lastPrinted>2015-04-06T22:17:47Z</cp:lastPrinted>
  <dcterms:created xsi:type="dcterms:W3CDTF">2011-03-24T03:50:32Z</dcterms:created>
  <dcterms:modified xsi:type="dcterms:W3CDTF">2024-09-09T17:22:19Z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0x010100A7840D2C57A571448280D3FEF610D36E</vt:lpwstr>
  </property>
</Properties>
</file>